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84" r:id="rId12"/>
    <p:sldId id="285" r:id="rId13"/>
    <p:sldId id="286" r:id="rId14"/>
    <p:sldId id="287" r:id="rId15"/>
    <p:sldId id="266" r:id="rId16"/>
    <p:sldId id="270" r:id="rId17"/>
    <p:sldId id="271" r:id="rId18"/>
    <p:sldId id="272" r:id="rId19"/>
    <p:sldId id="273" r:id="rId20"/>
    <p:sldId id="274" r:id="rId21"/>
    <p:sldId id="275" r:id="rId22"/>
    <p:sldId id="276" r:id="rId23"/>
    <p:sldId id="277" r:id="rId24"/>
    <p:sldId id="278" r:id="rId25"/>
    <p:sldId id="279" r:id="rId26"/>
    <p:sldId id="288" r:id="rId27"/>
    <p:sldId id="280" r:id="rId28"/>
    <p:sldId id="281" r:id="rId29"/>
    <p:sldId id="282" r:id="rId30"/>
    <p:sldId id="283"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52F646-1FD5-4096-8A15-FCFEC4D336EA}">
  <a:tblStyle styleId="{1052F646-1FD5-4096-8A15-FCFEC4D336EA}" styleName="Table_0">
    <a:wholeTbl>
      <a:tcTxStyle b="off" i="off">
        <a:font>
          <a:latin typeface="等线"/>
          <a:ea typeface="等线"/>
          <a:cs typeface="等线"/>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等线"/>
          <a:ea typeface="等线"/>
          <a:cs typeface="等线"/>
        </a:font>
        <a:schemeClr val="lt1"/>
      </a:tcTxStyle>
      <a:tcStyle>
        <a:tcBdr/>
        <a:fill>
          <a:solidFill>
            <a:schemeClr val="accent1"/>
          </a:solidFill>
        </a:fill>
      </a:tcStyle>
    </a:lastCol>
    <a:firstCol>
      <a:tcTxStyle b="on" i="off">
        <a:font>
          <a:latin typeface="等线"/>
          <a:ea typeface="等线"/>
          <a:cs typeface="等线"/>
        </a:font>
        <a:schemeClr val="lt1"/>
      </a:tcTxStyle>
      <a:tcStyle>
        <a:tcBdr/>
        <a:fill>
          <a:solidFill>
            <a:schemeClr val="accent1"/>
          </a:solidFill>
        </a:fill>
      </a:tcStyle>
    </a:firstCol>
    <a:lastRow>
      <a:tcTxStyle b="on" i="off">
        <a:font>
          <a:latin typeface="等线"/>
          <a:ea typeface="等线"/>
          <a:cs typeface="等线"/>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等线"/>
          <a:ea typeface="等线"/>
          <a:cs typeface="等线"/>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71"/>
  </p:normalViewPr>
  <p:slideViewPr>
    <p:cSldViewPr snapToGrid="0" snapToObjects="1">
      <p:cViewPr varScale="1">
        <p:scale>
          <a:sx n="81" d="100"/>
          <a:sy n="81" d="100"/>
        </p:scale>
        <p:origin x="200" y="3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extLst>
      <p:ext uri="{BB962C8B-B14F-4D97-AF65-F5344CB8AC3E}">
        <p14:creationId xmlns:p14="http://schemas.microsoft.com/office/powerpoint/2010/main" val="33379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extLst>
      <p:ext uri="{BB962C8B-B14F-4D97-AF65-F5344CB8AC3E}">
        <p14:creationId xmlns:p14="http://schemas.microsoft.com/office/powerpoint/2010/main" val="927221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extLst>
      <p:ext uri="{BB962C8B-B14F-4D97-AF65-F5344CB8AC3E}">
        <p14:creationId xmlns:p14="http://schemas.microsoft.com/office/powerpoint/2010/main" val="150638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278532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There are two types of material that are needed for the vascular system, blood vessels (endothelial cells) and blood (plasma and white and red blood cells). The amount of material necessary for vessel construction primarily depends on the surface-area of the vessel 2πrl. In contrast, the material devoted to the blood is proportional to the blood volume (πr2l). MC optimizations can be built upon these two different characteristics (surface-area (MC-SA) or volume (MC-V)). We consider both cases here.</a:t>
            </a:r>
            <a:endParaRPr sz="1400"/>
          </a:p>
          <a:p>
            <a:pPr marL="0" lvl="0" indent="0" algn="l" rtl="0">
              <a:lnSpc>
                <a:spcPct val="100000"/>
              </a:lnSpc>
              <a:spcBef>
                <a:spcPts val="0"/>
              </a:spcBef>
              <a:spcAft>
                <a:spcPts val="0"/>
              </a:spcAft>
              <a:buSzPts val="1400"/>
              <a:buNone/>
            </a:pPr>
            <a:endParaRPr/>
          </a:p>
        </p:txBody>
      </p:sp>
      <p:sp>
        <p:nvSpPr>
          <p:cNvPr id="343" name="Google Shape;3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t>There are two types of material that are needed for the vascular system, blood vessels (endothelial cells) and blood (plasma and white and red blood cells). The amount of material necessary for vessel construction primarily depends on the surface-area of the vessel 2πrl. In contrast, the material devoted to the blood is proportional to the blood volume (πr2l). MC optimizations can be built upon these two different characteristics (surface-area (MC-SA) or volume (MC-V)). We consider both cases here.</a:t>
            </a:r>
            <a:endParaRPr sz="1400"/>
          </a:p>
          <a:p>
            <a:pPr marL="0" lvl="0" indent="0" algn="l" rtl="0">
              <a:lnSpc>
                <a:spcPct val="100000"/>
              </a:lnSpc>
              <a:spcBef>
                <a:spcPts val="0"/>
              </a:spcBef>
              <a:spcAft>
                <a:spcPts val="0"/>
              </a:spcAft>
              <a:buSzPts val="1400"/>
              <a:buNone/>
            </a:pPr>
            <a:endParaRPr/>
          </a:p>
        </p:txBody>
      </p:sp>
      <p:sp>
        <p:nvSpPr>
          <p:cNvPr id="352" name="Google Shape;3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way, as much of the additional power as possible is then redis- tributed and devoted to other needs such as foraging and reproduction [2, 5]. Much of the power that is required to push blood through the parent and daughter vessels is lost due to dis- sipation, especially in the smaller vessels that dominate the numbers and energetics of the whole vascular network. We calculate the power dissipated by a single vessel in terms of the volume flow rate of the blood (</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 ) and the impedance (</a:t>
            </a:r>
            <a:r>
              <a:rPr lang="en-US" sz="1200" i="1">
                <a:solidFill>
                  <a:schemeClr val="dk1"/>
                </a:solidFill>
                <a:latin typeface="Calibri"/>
                <a:ea typeface="Calibri"/>
                <a:cs typeface="Calibri"/>
                <a:sym typeface="Calibri"/>
              </a:rPr>
              <a:t>Z</a:t>
            </a:r>
            <a:r>
              <a:rPr lang="en-US" sz="1200">
                <a:solidFill>
                  <a:schemeClr val="dk1"/>
                </a:solidFill>
                <a:latin typeface="Calibri"/>
                <a:ea typeface="Calibri"/>
                <a:cs typeface="Calibri"/>
                <a:sym typeface="Calibri"/>
              </a:rPr>
              <a:t>) via the formula </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Foranycollectionofvessels,totalvolumeflowrate</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a:t>
            </a:r>
            <a:r>
              <a:rPr lang="en-US" sz="1200" i="1">
                <a:solidFill>
                  <a:schemeClr val="dk1"/>
                </a:solidFill>
                <a:latin typeface="Calibri"/>
                <a:ea typeface="Calibri"/>
                <a:cs typeface="Calibri"/>
                <a:sym typeface="Calibri"/>
              </a:rPr>
              <a:t>TOT </a:t>
            </a:r>
            <a:r>
              <a:rPr lang="en-US" sz="1200">
                <a:solidFill>
                  <a:schemeClr val="dk1"/>
                </a:solidFill>
                <a:latin typeface="Calibri"/>
                <a:ea typeface="Calibri"/>
                <a:cs typeface="Calibri"/>
                <a:sym typeface="Calibri"/>
              </a:rPr>
              <a:t>isdefinedbyflowthroughasingle cross section that cuts through all vessels at the same branching level. Equivalent impedance </a:t>
            </a:r>
            <a:r>
              <a:rPr lang="en-US" sz="1200" i="1">
                <a:solidFill>
                  <a:schemeClr val="dk1"/>
                </a:solidFill>
                <a:latin typeface="Calibri"/>
                <a:ea typeface="Calibri"/>
                <a:cs typeface="Calibri"/>
                <a:sym typeface="Calibri"/>
              </a:rPr>
              <a:t>Zeq </a:t>
            </a:r>
            <a:r>
              <a:rPr lang="en-US" sz="1200">
                <a:solidFill>
                  <a:schemeClr val="dk1"/>
                </a:solidFill>
                <a:latin typeface="Calibri"/>
                <a:ea typeface="Calibri"/>
                <a:cs typeface="Calibri"/>
                <a:sym typeface="Calibri"/>
              </a:rPr>
              <a:t>for the collection of vessels is defined by </a:t>
            </a:r>
            <a:r>
              <a:rPr lang="en-US" sz="1200" i="1">
                <a:solidFill>
                  <a:schemeClr val="dk1"/>
                </a:solidFill>
                <a:latin typeface="Calibri"/>
                <a:ea typeface="Calibri"/>
                <a:cs typeface="Calibri"/>
                <a:sym typeface="Calibri"/>
              </a:rPr>
              <a:t>Z </a:t>
            </a:r>
            <a:r>
              <a:rPr lang="en-US" sz="1200">
                <a:solidFill>
                  <a:schemeClr val="dk1"/>
                </a:solidFill>
                <a:latin typeface="Calibri"/>
                <a:ea typeface="Calibri"/>
                <a:cs typeface="Calibri"/>
                <a:sym typeface="Calibri"/>
              </a:rPr>
              <a:t>1⁄4 D</a:t>
            </a:r>
            <a:r>
              <a:rPr lang="en-US" sz="1200" i="1">
                <a:solidFill>
                  <a:schemeClr val="dk1"/>
                </a:solidFill>
                <a:latin typeface="Calibri"/>
                <a:ea typeface="Calibri"/>
                <a:cs typeface="Calibri"/>
                <a:sym typeface="Calibri"/>
              </a:rPr>
              <a:t>p</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 , based on fluid dynamics (analogue to Ohm’s Law), where Δ</a:t>
            </a:r>
            <a:r>
              <a:rPr lang="en-US" sz="1200" i="1">
                <a:solidFill>
                  <a:schemeClr val="dk1"/>
                </a:solidFill>
                <a:latin typeface="Calibri"/>
                <a:ea typeface="Calibri"/>
                <a:cs typeface="Calibri"/>
                <a:sym typeface="Calibri"/>
              </a:rPr>
              <a:t>p </a:t>
            </a:r>
            <a:r>
              <a:rPr lang="en-US" sz="1200">
                <a:solidFill>
                  <a:schemeClr val="dk1"/>
                </a:solidFill>
                <a:latin typeface="Calibri"/>
                <a:ea typeface="Calibri"/>
                <a:cs typeface="Calibri"/>
                <a:sym typeface="Calibri"/>
              </a:rPr>
              <a:t>is the pressure difference across the extreme endpoints through which blood flows in and out of the entire collections of vessels. </a:t>
            </a:r>
            <a:endParaRPr/>
          </a:p>
          <a:p>
            <a:pPr marL="0" lvl="0" indent="0" algn="l" rtl="0">
              <a:lnSpc>
                <a:spcPct val="100000"/>
              </a:lnSpc>
              <a:spcBef>
                <a:spcPts val="0"/>
              </a:spcBef>
              <a:spcAft>
                <a:spcPts val="0"/>
              </a:spcAft>
              <a:buSzPts val="1400"/>
              <a:buNone/>
            </a:pPr>
            <a:endParaRPr/>
          </a:p>
        </p:txBody>
      </p:sp>
      <p:sp>
        <p:nvSpPr>
          <p:cNvPr id="363" name="Google Shape;36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way, as much of the additional power as possible is then redis- tributed and devoted to other needs such as foraging and reproduction [2, 5]. Much of the power that is required to push blood through the parent and daughter vessels is lost due to dis- sipation, especially in the smaller vessels that dominate the numbers and energetics of the whole vascular network. We calculate the power dissipated by a single vessel in terms of the volume flow rate of the blood (</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 ) and the impedance (</a:t>
            </a:r>
            <a:r>
              <a:rPr lang="en-US" sz="1200" i="1">
                <a:solidFill>
                  <a:schemeClr val="dk1"/>
                </a:solidFill>
                <a:latin typeface="Calibri"/>
                <a:ea typeface="Calibri"/>
                <a:cs typeface="Calibri"/>
                <a:sym typeface="Calibri"/>
              </a:rPr>
              <a:t>Z</a:t>
            </a:r>
            <a:r>
              <a:rPr lang="en-US" sz="1200">
                <a:solidFill>
                  <a:schemeClr val="dk1"/>
                </a:solidFill>
                <a:latin typeface="Calibri"/>
                <a:ea typeface="Calibri"/>
                <a:cs typeface="Calibri"/>
                <a:sym typeface="Calibri"/>
              </a:rPr>
              <a:t>) via the formula </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Foranycollectionofvessels,totalvolumeflowrate</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a:t>
            </a:r>
            <a:r>
              <a:rPr lang="en-US" sz="1200" i="1">
                <a:solidFill>
                  <a:schemeClr val="dk1"/>
                </a:solidFill>
                <a:latin typeface="Calibri"/>
                <a:ea typeface="Calibri"/>
                <a:cs typeface="Calibri"/>
                <a:sym typeface="Calibri"/>
              </a:rPr>
              <a:t>TOT </a:t>
            </a:r>
            <a:r>
              <a:rPr lang="en-US" sz="1200">
                <a:solidFill>
                  <a:schemeClr val="dk1"/>
                </a:solidFill>
                <a:latin typeface="Calibri"/>
                <a:ea typeface="Calibri"/>
                <a:cs typeface="Calibri"/>
                <a:sym typeface="Calibri"/>
              </a:rPr>
              <a:t>isdefinedbyflowthroughasingle cross section that cuts through all vessels at the same branching level. Equivalent impedance </a:t>
            </a:r>
            <a:r>
              <a:rPr lang="en-US" sz="1200" i="1">
                <a:solidFill>
                  <a:schemeClr val="dk1"/>
                </a:solidFill>
                <a:latin typeface="Calibri"/>
                <a:ea typeface="Calibri"/>
                <a:cs typeface="Calibri"/>
                <a:sym typeface="Calibri"/>
              </a:rPr>
              <a:t>Zeq </a:t>
            </a:r>
            <a:r>
              <a:rPr lang="en-US" sz="1200">
                <a:solidFill>
                  <a:schemeClr val="dk1"/>
                </a:solidFill>
                <a:latin typeface="Calibri"/>
                <a:ea typeface="Calibri"/>
                <a:cs typeface="Calibri"/>
                <a:sym typeface="Calibri"/>
              </a:rPr>
              <a:t>for the collection of vessels is defined by </a:t>
            </a:r>
            <a:r>
              <a:rPr lang="en-US" sz="1200" i="1">
                <a:solidFill>
                  <a:schemeClr val="dk1"/>
                </a:solidFill>
                <a:latin typeface="Calibri"/>
                <a:ea typeface="Calibri"/>
                <a:cs typeface="Calibri"/>
                <a:sym typeface="Calibri"/>
              </a:rPr>
              <a:t>Z </a:t>
            </a:r>
            <a:r>
              <a:rPr lang="en-US" sz="1200">
                <a:solidFill>
                  <a:schemeClr val="dk1"/>
                </a:solidFill>
                <a:latin typeface="Calibri"/>
                <a:ea typeface="Calibri"/>
                <a:cs typeface="Calibri"/>
                <a:sym typeface="Calibri"/>
              </a:rPr>
              <a:t>1⁄4 D</a:t>
            </a:r>
            <a:r>
              <a:rPr lang="en-US" sz="1200" i="1">
                <a:solidFill>
                  <a:schemeClr val="dk1"/>
                </a:solidFill>
                <a:latin typeface="Calibri"/>
                <a:ea typeface="Calibri"/>
                <a:cs typeface="Calibri"/>
                <a:sym typeface="Calibri"/>
              </a:rPr>
              <a:t>p</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_ , based on fluid dynamics (analogue to Ohm’s Law), where Δ</a:t>
            </a:r>
            <a:r>
              <a:rPr lang="en-US" sz="1200" i="1">
                <a:solidFill>
                  <a:schemeClr val="dk1"/>
                </a:solidFill>
                <a:latin typeface="Calibri"/>
                <a:ea typeface="Calibri"/>
                <a:cs typeface="Calibri"/>
                <a:sym typeface="Calibri"/>
              </a:rPr>
              <a:t>p </a:t>
            </a:r>
            <a:r>
              <a:rPr lang="en-US" sz="1200">
                <a:solidFill>
                  <a:schemeClr val="dk1"/>
                </a:solidFill>
                <a:latin typeface="Calibri"/>
                <a:ea typeface="Calibri"/>
                <a:cs typeface="Calibri"/>
                <a:sym typeface="Calibri"/>
              </a:rPr>
              <a:t>is the pressure difference across the extreme endpoints through which blood flows in and out of the entire collections of vessels. </a:t>
            </a:r>
            <a:endParaRPr/>
          </a:p>
          <a:p>
            <a:pPr marL="0" lvl="0" indent="0" algn="l" rtl="0">
              <a:lnSpc>
                <a:spcPct val="100000"/>
              </a:lnSpc>
              <a:spcBef>
                <a:spcPts val="0"/>
              </a:spcBef>
              <a:spcAft>
                <a:spcPts val="0"/>
              </a:spcAft>
              <a:buSzPts val="1400"/>
              <a:buNone/>
            </a:pPr>
            <a:endParaRPr/>
          </a:p>
        </p:txBody>
      </p:sp>
      <p:sp>
        <p:nvSpPr>
          <p:cNvPr id="371" name="Google Shape;37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400"/>
              <a:buNone/>
            </a:pPr>
            <a:r>
              <a:rPr lang="en-US"/>
              <a:t>To metastasize, the cancer cells must detach from the primary tumor, intravasate into the bloodstream or lymphatic system, avoid immune protection, extravasate from the blood, finally migrate to distant organs, and proliferate to a secondary tumor.</a:t>
            </a:r>
            <a:endParaRPr/>
          </a:p>
          <a:p>
            <a:pPr marL="0" lvl="0" indent="0" algn="l" rtl="0">
              <a:lnSpc>
                <a:spcPct val="90000"/>
              </a:lnSpc>
              <a:spcBef>
                <a:spcPts val="1000"/>
              </a:spcBef>
              <a:spcAft>
                <a:spcPts val="0"/>
              </a:spcAft>
              <a:buClr>
                <a:schemeClr val="dk1"/>
              </a:buClr>
              <a:buSzPts val="1100"/>
              <a:buFont typeface="Arial"/>
              <a:buNone/>
            </a:pPr>
            <a:r>
              <a:rPr lang="en-US"/>
              <a:t>More than two-thirds of metastatic sites could be explained by the blood flow links between the primary and secondary sites</a:t>
            </a:r>
            <a:endParaRPr/>
          </a:p>
        </p:txBody>
      </p:sp>
      <p:sp>
        <p:nvSpPr>
          <p:cNvPr id="169" name="Google Shape;16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under conditions of Poiseuille flow the shear stress, τ, was given by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where η is viscosity and Q is flow rate; hence there would be constant shear stress throughout a bifurcating network conforming to Murray’s law. Given the known sensitivity of endothelial cells to shear stress and other work suggesting that shear stress influenced vascular calibre,28 Zamir therefore proposed that shear stress acting on endothelial cells might prove to be the major mechanism maintaining blood vessel diameter around the Murray optimum. </a:t>
            </a:r>
            <a:endParaRPr/>
          </a:p>
          <a:p>
            <a:pPr marL="0" lvl="0" indent="0" algn="l" rtl="0">
              <a:lnSpc>
                <a:spcPct val="100000"/>
              </a:lnSpc>
              <a:spcBef>
                <a:spcPts val="0"/>
              </a:spcBef>
              <a:spcAft>
                <a:spcPts val="0"/>
              </a:spcAft>
              <a:buSzPts val="1400"/>
              <a:buNone/>
            </a:pPr>
            <a:endParaRPr/>
          </a:p>
        </p:txBody>
      </p:sp>
      <p:sp>
        <p:nvSpPr>
          <p:cNvPr id="379" name="Google Shape;3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In our experiments, we use different datasets that come from different sources and acquisition modalities. Therefore, we need to normalize their intensity ranges and contrast. We test the following preprocessing strategies to achieve homogeneity between the datasets.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First, the original intensities are normalized to the range [0, 1] using </a:t>
            </a:r>
            <a:endParaRPr/>
          </a:p>
          <a:p>
            <a:pPr marL="0" lvl="0" indent="0" algn="l" rtl="0">
              <a:lnSpc>
                <a:spcPct val="100000"/>
              </a:lnSpc>
              <a:spcBef>
                <a:spcPts val="0"/>
              </a:spcBef>
              <a:spcAft>
                <a:spcPts val="0"/>
              </a:spcAft>
              <a:buSzPts val="1400"/>
              <a:buNone/>
            </a:pPr>
            <a:r>
              <a:rPr lang="en-US" sz="1200" i="1">
                <a:solidFill>
                  <a:schemeClr val="dk1"/>
                </a:solidFill>
                <a:latin typeface="Calibri"/>
                <a:ea typeface="Calibri"/>
                <a:cs typeface="Calibri"/>
                <a:sym typeface="Calibri"/>
              </a:rPr>
              <a:t>f </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 x−min(X) where </a:t>
            </a:r>
            <a:r>
              <a:rPr lang="en-US" sz="1200" i="1">
                <a:solidFill>
                  <a:schemeClr val="dk1"/>
                </a:solidFill>
                <a:latin typeface="Calibri"/>
                <a:ea typeface="Calibri"/>
                <a:cs typeface="Calibri"/>
                <a:sym typeface="Calibri"/>
              </a:rPr>
              <a:t>x </a:t>
            </a:r>
            <a:r>
              <a:rPr lang="en-US" sz="1200">
                <a:solidFill>
                  <a:schemeClr val="dk1"/>
                </a:solidFill>
                <a:latin typeface="Calibri"/>
                <a:ea typeface="Calibri"/>
                <a:cs typeface="Calibri"/>
                <a:sym typeface="Calibri"/>
              </a:rPr>
              <a:t>is the pixel intensity and </a:t>
            </a:r>
            <a:r>
              <a:rPr lang="en-US" sz="1200" i="1">
                <a:solidFill>
                  <a:schemeClr val="dk1"/>
                </a:solidFill>
                <a:latin typeface="Calibri"/>
                <a:ea typeface="Calibri"/>
                <a:cs typeface="Calibri"/>
                <a:sym typeface="Calibri"/>
              </a:rPr>
              <a:t>X </a:t>
            </a:r>
            <a:r>
              <a:rPr lang="en-US" sz="1200">
                <a:solidFill>
                  <a:schemeClr val="dk1"/>
                </a:solidFill>
                <a:latin typeface="Calibri"/>
                <a:ea typeface="Calibri"/>
                <a:cs typeface="Calibri"/>
                <a:sym typeface="Calibri"/>
              </a:rPr>
              <a:t>max(X)−min(X)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denotes the range of all intensities in the volume. The second strategy involves clipping the intensity values by g(</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 {</a:t>
            </a:r>
            <a:r>
              <a:rPr lang="en-US" sz="1200" i="1">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a:t>
            </a:r>
            <a:r>
              <a:rPr lang="en-US" sz="1200" i="1">
                <a:solidFill>
                  <a:schemeClr val="dk1"/>
                </a:solidFill>
                <a:latin typeface="Calibri"/>
                <a:ea typeface="Calibri"/>
                <a:cs typeface="Calibri"/>
                <a:sym typeface="Calibri"/>
              </a:rPr>
              <a:t>x </a:t>
            </a:r>
            <a:r>
              <a:rPr lang="en-US" sz="1200">
                <a:solidFill>
                  <a:schemeClr val="dk1"/>
                </a:solidFill>
                <a:latin typeface="Calibri"/>
                <a:ea typeface="Calibri"/>
                <a:cs typeface="Calibri"/>
                <a:sym typeface="Calibri"/>
              </a:rPr>
              <a:t>&gt; </a:t>
            </a:r>
            <a:r>
              <a:rPr lang="en-US" sz="1200" i="1">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a:t>
            </a:r>
            <a:r>
              <a:rPr lang="en-US" sz="1200" i="1">
                <a:solidFill>
                  <a:schemeClr val="dk1"/>
                </a:solidFill>
                <a:latin typeface="Calibri"/>
                <a:ea typeface="Calibri"/>
                <a:cs typeface="Calibri"/>
                <a:sym typeface="Calibri"/>
              </a:rPr>
              <a:t>x </a:t>
            </a:r>
            <a:r>
              <a:rPr lang="en-US" sz="1200">
                <a:solidFill>
                  <a:schemeClr val="dk1"/>
                </a:solidFill>
                <a:latin typeface="Calibri"/>
                <a:ea typeface="Calibri"/>
                <a:cs typeface="Calibri"/>
                <a:sym typeface="Calibri"/>
              </a:rPr>
              <a:t>≤ </a:t>
            </a:r>
            <a:r>
              <a:rPr lang="en-US" sz="1200" i="1">
                <a:solidFill>
                  <a:schemeClr val="dk1"/>
                </a:solidFill>
                <a:latin typeface="Calibri"/>
                <a:ea typeface="Calibri"/>
                <a:cs typeface="Calibri"/>
                <a:sym typeface="Calibri"/>
              </a:rPr>
              <a:t>c</a:t>
            </a:r>
            <a:r>
              <a:rPr lang="en-US" sz="1200">
                <a:solidFill>
                  <a:schemeClr val="dk1"/>
                </a:solidFill>
                <a:latin typeface="Calibri"/>
                <a:ea typeface="Calibri"/>
                <a:cs typeface="Calibri"/>
                <a:sym typeface="Calibri"/>
              </a:rPr>
              <a:t>} and then normalizing the intensi- ties by </a:t>
            </a:r>
            <a:r>
              <a:rPr lang="en-US" sz="1200" i="1">
                <a:solidFill>
                  <a:schemeClr val="dk1"/>
                </a:solidFill>
                <a:latin typeface="Calibri"/>
                <a:ea typeface="Calibri"/>
                <a:cs typeface="Calibri"/>
                <a:sym typeface="Calibri"/>
              </a:rPr>
              <a:t>f </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Our experiments show that a value of </a:t>
            </a:r>
            <a:r>
              <a:rPr lang="en-US" sz="1200" i="1">
                <a:solidFill>
                  <a:schemeClr val="dk1"/>
                </a:solidFill>
                <a:latin typeface="Calibri"/>
                <a:ea typeface="Calibri"/>
                <a:cs typeface="Calibri"/>
                <a:sym typeface="Calibri"/>
              </a:rPr>
              <a:t>c </a:t>
            </a:r>
            <a:r>
              <a:rPr lang="en-US" sz="1200">
                <a:solidFill>
                  <a:schemeClr val="dk1"/>
                </a:solidFill>
                <a:latin typeface="Calibri"/>
                <a:ea typeface="Calibri"/>
                <a:cs typeface="Calibri"/>
                <a:sym typeface="Calibri"/>
              </a:rPr>
              <a:t>= 190 is optimal for the intensity range of the datasets. The final strat- egy builds on the second preprocessing strategy by clipping by g(</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normalizing by </a:t>
            </a:r>
            <a:r>
              <a:rPr lang="en-US" sz="1200" i="1">
                <a:solidFill>
                  <a:schemeClr val="dk1"/>
                </a:solidFill>
                <a:latin typeface="Calibri"/>
                <a:ea typeface="Calibri"/>
                <a:cs typeface="Calibri"/>
                <a:sym typeface="Calibri"/>
              </a:rPr>
              <a:t>f</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and then projecting the resulting intensities by the function </a:t>
            </a:r>
            <a:r>
              <a:rPr lang="en-US" sz="1200" i="1">
                <a:solidFill>
                  <a:schemeClr val="dk1"/>
                </a:solidFill>
                <a:latin typeface="Calibri"/>
                <a:ea typeface="Calibri"/>
                <a:cs typeface="Calibri"/>
                <a:sym typeface="Calibri"/>
              </a:rPr>
              <a:t>q</a:t>
            </a:r>
            <a:r>
              <a:rPr lang="en-US" sz="1200">
                <a:solidFill>
                  <a:schemeClr val="dk1"/>
                </a:solidFill>
                <a:latin typeface="Calibri"/>
                <a:ea typeface="Calibri"/>
                <a:cs typeface="Calibri"/>
                <a:sym typeface="Calibri"/>
              </a:rPr>
              <a:t>(</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 = </a:t>
            </a:r>
            <a:r>
              <a:rPr lang="en-US" sz="1200" i="1">
                <a:solidFill>
                  <a:schemeClr val="dk1"/>
                </a:solidFill>
                <a:latin typeface="Calibri"/>
                <a:ea typeface="Calibri"/>
                <a:cs typeface="Calibri"/>
                <a:sym typeface="Calibri"/>
              </a:rPr>
              <a:t>x</a:t>
            </a:r>
            <a:r>
              <a:rPr lang="en-US" sz="1200">
                <a:solidFill>
                  <a:schemeClr val="dk1"/>
                </a:solidFill>
                <a:latin typeface="Calibri"/>
                <a:ea typeface="Calibri"/>
                <a:cs typeface="Calibri"/>
                <a:sym typeface="Calibri"/>
              </a:rPr>
              <a:t>p. In our experiments, we test quadratic and cubic projections (i.e. </a:t>
            </a:r>
            <a:r>
              <a:rPr lang="en-US" sz="1200" i="1">
                <a:solidFill>
                  <a:schemeClr val="dk1"/>
                </a:solidFill>
                <a:latin typeface="Calibri"/>
                <a:ea typeface="Calibri"/>
                <a:cs typeface="Calibri"/>
                <a:sym typeface="Calibri"/>
              </a:rPr>
              <a:t>p </a:t>
            </a:r>
            <a:r>
              <a:rPr lang="en-US" sz="1200">
                <a:solidFill>
                  <a:schemeClr val="dk1"/>
                </a:solidFill>
                <a:latin typeface="Calibri"/>
                <a:ea typeface="Calibri"/>
                <a:cs typeface="Calibri"/>
                <a:sym typeface="Calibri"/>
              </a:rPr>
              <a:t>= 2 and </a:t>
            </a:r>
            <a:r>
              <a:rPr lang="en-US" sz="1200" i="1">
                <a:solidFill>
                  <a:schemeClr val="dk1"/>
                </a:solidFill>
                <a:latin typeface="Calibri"/>
                <a:ea typeface="Calibri"/>
                <a:cs typeface="Calibri"/>
                <a:sym typeface="Calibri"/>
              </a:rPr>
              <a:t>p </a:t>
            </a:r>
            <a:r>
              <a:rPr lang="en-US" sz="1200">
                <a:solidFill>
                  <a:schemeClr val="dk1"/>
                </a:solidFill>
                <a:latin typeface="Calibri"/>
                <a:ea typeface="Calibri"/>
                <a:cs typeface="Calibri"/>
                <a:sym typeface="Calibri"/>
              </a:rPr>
              <a:t>= 3, respectively). </a:t>
            </a:r>
            <a:endParaRPr/>
          </a:p>
          <a:p>
            <a:pPr marL="0" lvl="0" indent="0" algn="l" rtl="0">
              <a:lnSpc>
                <a:spcPct val="100000"/>
              </a:lnSpc>
              <a:spcBef>
                <a:spcPts val="0"/>
              </a:spcBef>
              <a:spcAft>
                <a:spcPts val="0"/>
              </a:spcAft>
              <a:buSzPts val="1400"/>
              <a:buNone/>
            </a:pPr>
            <a:endParaRPr/>
          </a:p>
        </p:txBody>
      </p:sp>
      <p:sp>
        <p:nvSpPr>
          <p:cNvPr id="398" name="Google Shape;39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e25398ab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e25398ab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5e25398ab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opt: this model is widely used and studied, which is relatively mature and advanced feature and it is still updating. but for non-convex organ shape, it might requires more hypothesis and mathematical model to construct.</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comp: This kind of models avoid the problem when consider the non-convex case (for example, heart), but factors taken into consideration are limited, mainly in the field of bio-fluid dynamics. moreover, it is relatively old method that is not usually used now.</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fractal: Such approaches benefit from avoiding optimization problems so they are not so computationally heavy. The resulting vascular networks, however, suffer from an artificial overall structure, so that they are not appropriate for general models.</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angio: One could combine angiogenesis models with geometric parameters by changing the way how new vascular edges form. This would, however, involve additional assumptions for the model and parameters in the algorithm, which are not easily observed experimentally.</a:t>
            </a:r>
            <a:endParaRPr/>
          </a:p>
        </p:txBody>
      </p:sp>
      <p:sp>
        <p:nvSpPr>
          <p:cNvPr id="238" name="Google Shape;2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Times New Roman"/>
                <a:ea typeface="Times New Roman"/>
                <a:cs typeface="Times New Roman"/>
                <a:sym typeface="Times New Roman"/>
              </a:rPr>
              <a:t>We need to consider different PRNSs to generate the location of branches, then modified that. It can be correlated to variability of vascular trees in different individuals of same species</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sz="1400">
                <a:latin typeface="Times New Roman"/>
                <a:ea typeface="Times New Roman"/>
                <a:cs typeface="Times New Roman"/>
                <a:sym typeface="Times New Roman"/>
              </a:rPr>
              <a:t>we also need to figure out different shape of perfusion volume because different shapes of perfusion areas induce different branching patterns, location of feeding vessels also influence the degree of optimality </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sz="1400">
                <a:latin typeface="Times New Roman"/>
                <a:ea typeface="Times New Roman"/>
                <a:cs typeface="Times New Roman"/>
                <a:sym typeface="Times New Roman"/>
              </a:rPr>
              <a:t>The most important thing is the design of different target function, </a:t>
            </a: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
        <p:nvSpPr>
          <p:cNvPr id="244" name="Google Shape;2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After each addition, the newly created bifurcations are remodeled and all tree radii are adjusted.</a:t>
            </a:r>
            <a:endParaRPr/>
          </a:p>
        </p:txBody>
      </p:sp>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9"/>
        <p:cNvGrpSpPr/>
        <p:nvPr/>
      </p:nvGrpSpPr>
      <p:grpSpPr>
        <a:xfrm>
          <a:off x="0" y="0"/>
          <a:ext cx="0" cy="0"/>
          <a:chOff x="0" y="0"/>
          <a:chExt cx="0" cy="0"/>
        </a:xfrm>
      </p:grpSpPr>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317850" y="1059125"/>
            <a:ext cx="11556300" cy="1940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n-US" sz="3400"/>
              <a:t>Mathematical Reconstruction of Patient-Specific Vascular Network Based on Clinical Images and Global Optimization</a:t>
            </a:r>
            <a:endParaRPr sz="3400"/>
          </a:p>
        </p:txBody>
      </p:sp>
      <p:sp>
        <p:nvSpPr>
          <p:cNvPr id="164" name="Google Shape;164;p25"/>
          <p:cNvSpPr txBox="1">
            <a:spLocks noGrp="1"/>
          </p:cNvSpPr>
          <p:nvPr>
            <p:ph type="subTitle" idx="1"/>
          </p:nvPr>
        </p:nvSpPr>
        <p:spPr>
          <a:xfrm>
            <a:off x="1524000" y="4200799"/>
            <a:ext cx="9144000" cy="1420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a:t>Supervisor: Nima Maftoon</a:t>
            </a:r>
            <a:endParaRPr/>
          </a:p>
          <a:p>
            <a:pPr marL="0" lvl="0" indent="0" algn="ctr" rtl="0">
              <a:lnSpc>
                <a:spcPct val="90000"/>
              </a:lnSpc>
              <a:spcBef>
                <a:spcPts val="1000"/>
              </a:spcBef>
              <a:spcAft>
                <a:spcPts val="0"/>
              </a:spcAft>
              <a:buClr>
                <a:schemeClr val="dk1"/>
              </a:buClr>
              <a:buSzPts val="2400"/>
              <a:buNone/>
            </a:pPr>
            <a:r>
              <a:rPr lang="en-US"/>
              <a:t>Students: Yifan Jiang, Abdul Hannan Faruqi, Junhong Shen</a:t>
            </a:r>
            <a:endParaRPr/>
          </a:p>
        </p:txBody>
      </p:sp>
      <p:sp>
        <p:nvSpPr>
          <p:cNvPr id="165" name="Google Shape;16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12147"/>
    </mc:Choice>
    <mc:Fallback>
      <p:transition spd="slow" advTm="121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The Algorithm</a:t>
            </a:r>
            <a:endParaRPr/>
          </a:p>
        </p:txBody>
      </p:sp>
      <p:sp>
        <p:nvSpPr>
          <p:cNvPr id="264" name="Google Shape;264;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
        <p:nvSpPr>
          <p:cNvPr id="11" name="Google Shape;288;p36">
            <a:extLst>
              <a:ext uri="{FF2B5EF4-FFF2-40B4-BE49-F238E27FC236}">
                <a16:creationId xmlns:a16="http://schemas.microsoft.com/office/drawing/2014/main" id="{E094B5AE-D6A4-EE4F-840D-74DF86E6C732}"/>
              </a:ext>
            </a:extLst>
          </p:cNvPr>
          <p:cNvSpPr/>
          <p:nvPr/>
        </p:nvSpPr>
        <p:spPr>
          <a:xfrm>
            <a:off x="3517331" y="3687684"/>
            <a:ext cx="634979" cy="45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89;p36">
            <a:extLst>
              <a:ext uri="{FF2B5EF4-FFF2-40B4-BE49-F238E27FC236}">
                <a16:creationId xmlns:a16="http://schemas.microsoft.com/office/drawing/2014/main" id="{A50AE557-412D-D047-9811-A0941623ACD0}"/>
              </a:ext>
            </a:extLst>
          </p:cNvPr>
          <p:cNvSpPr txBox="1"/>
          <p:nvPr/>
        </p:nvSpPr>
        <p:spPr>
          <a:xfrm>
            <a:off x="838200" y="1850828"/>
            <a:ext cx="2584529" cy="6256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rgbClr val="000000"/>
                </a:solidFill>
                <a:latin typeface="Calibri"/>
                <a:ea typeface="Calibri"/>
                <a:cs typeface="Calibri"/>
                <a:sym typeface="Calibri"/>
              </a:rPr>
              <a:t>(1) Relaxation</a:t>
            </a:r>
            <a:endParaRPr sz="2800" b="0" i="0" u="none" strike="noStrike" cap="none" dirty="0">
              <a:solidFill>
                <a:srgbClr val="000000"/>
              </a:solidFill>
              <a:latin typeface="Calibri"/>
              <a:ea typeface="Calibri"/>
              <a:cs typeface="Calibri"/>
              <a:sym typeface="Calibri"/>
            </a:endParaRPr>
          </a:p>
        </p:txBody>
      </p:sp>
      <p:pic>
        <p:nvPicPr>
          <p:cNvPr id="14" name="Google Shape;266;p34">
            <a:extLst>
              <a:ext uri="{FF2B5EF4-FFF2-40B4-BE49-F238E27FC236}">
                <a16:creationId xmlns:a16="http://schemas.microsoft.com/office/drawing/2014/main" id="{C92A6961-0F00-A14B-8CD0-143BF4094D36}"/>
              </a:ext>
            </a:extLst>
          </p:cNvPr>
          <p:cNvPicPr preferRelativeResize="0"/>
          <p:nvPr/>
        </p:nvPicPr>
        <p:blipFill rotWithShape="1">
          <a:blip r:embed="rId3">
            <a:alphaModFix/>
          </a:blip>
          <a:srcRect t="13489" r="69440" b="50070"/>
          <a:stretch/>
        </p:blipFill>
        <p:spPr>
          <a:xfrm>
            <a:off x="842052" y="3074971"/>
            <a:ext cx="2305351" cy="1925613"/>
          </a:xfrm>
          <a:prstGeom prst="rect">
            <a:avLst/>
          </a:prstGeom>
          <a:noFill/>
          <a:ln>
            <a:noFill/>
          </a:ln>
        </p:spPr>
      </p:pic>
      <p:pic>
        <p:nvPicPr>
          <p:cNvPr id="15" name="Google Shape;266;p34">
            <a:extLst>
              <a:ext uri="{FF2B5EF4-FFF2-40B4-BE49-F238E27FC236}">
                <a16:creationId xmlns:a16="http://schemas.microsoft.com/office/drawing/2014/main" id="{37091A7F-B102-3D49-8711-AC251919CAB6}"/>
              </a:ext>
            </a:extLst>
          </p:cNvPr>
          <p:cNvPicPr preferRelativeResize="0"/>
          <p:nvPr/>
        </p:nvPicPr>
        <p:blipFill rotWithShape="1">
          <a:blip r:embed="rId3">
            <a:alphaModFix/>
          </a:blip>
          <a:srcRect l="28799" t="1168" r="41996" b="64421"/>
          <a:stretch/>
        </p:blipFill>
        <p:spPr>
          <a:xfrm>
            <a:off x="4416973" y="2747478"/>
            <a:ext cx="2305351" cy="2375026"/>
          </a:xfrm>
          <a:prstGeom prst="rect">
            <a:avLst/>
          </a:prstGeom>
          <a:noFill/>
          <a:ln>
            <a:noFill/>
          </a:ln>
        </p:spPr>
      </p:pic>
      <p:sp>
        <p:nvSpPr>
          <p:cNvPr id="2" name="Rectangle 1">
            <a:extLst>
              <a:ext uri="{FF2B5EF4-FFF2-40B4-BE49-F238E27FC236}">
                <a16:creationId xmlns:a16="http://schemas.microsoft.com/office/drawing/2014/main" id="{0FFB4BCC-7738-534C-A7A1-11D199E6DF8D}"/>
              </a:ext>
            </a:extLst>
          </p:cNvPr>
          <p:cNvSpPr/>
          <p:nvPr/>
        </p:nvSpPr>
        <p:spPr>
          <a:xfrm>
            <a:off x="6349191" y="2718567"/>
            <a:ext cx="814100" cy="503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301;p37">
            <a:extLst>
              <a:ext uri="{FF2B5EF4-FFF2-40B4-BE49-F238E27FC236}">
                <a16:creationId xmlns:a16="http://schemas.microsoft.com/office/drawing/2014/main" id="{1D20E56A-A9F2-E946-93BB-B230E1231F31}"/>
              </a:ext>
            </a:extLst>
          </p:cNvPr>
          <p:cNvSpPr txBox="1"/>
          <p:nvPr/>
        </p:nvSpPr>
        <p:spPr>
          <a:xfrm>
            <a:off x="1953537" y="5388110"/>
            <a:ext cx="379865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8</a:t>
            </a:r>
            <a:r>
              <a:rPr lang="en-US" sz="1800" b="0" i="0" u="none" strike="noStrike" cap="none" dirty="0">
                <a:solidFill>
                  <a:srgbClr val="000000"/>
                </a:solidFill>
                <a:latin typeface="Calibri"/>
                <a:ea typeface="Calibri"/>
                <a:cs typeface="Calibri"/>
                <a:sym typeface="Calibri"/>
              </a:rPr>
              <a:t> Relaxation</a:t>
            </a:r>
            <a:endParaRPr sz="1800" b="0" i="0" u="none" strike="noStrike" cap="none" dirty="0">
              <a:solidFill>
                <a:srgbClr val="000000"/>
              </a:solidFill>
              <a:latin typeface="Calibri"/>
              <a:ea typeface="Calibri"/>
              <a:cs typeface="Calibri"/>
              <a:sym typeface="Calibri"/>
            </a:endParaRPr>
          </a:p>
        </p:txBody>
      </p:sp>
      <p:pic>
        <p:nvPicPr>
          <p:cNvPr id="18" name="Google Shape;265;p34">
            <a:extLst>
              <a:ext uri="{FF2B5EF4-FFF2-40B4-BE49-F238E27FC236}">
                <a16:creationId xmlns:a16="http://schemas.microsoft.com/office/drawing/2014/main" id="{66F9D1C4-5F6F-FC45-A332-062BCDBD84E9}"/>
              </a:ext>
            </a:extLst>
          </p:cNvPr>
          <p:cNvPicPr preferRelativeResize="0"/>
          <p:nvPr/>
        </p:nvPicPr>
        <p:blipFill rotWithShape="1">
          <a:blip r:embed="rId4">
            <a:alphaModFix/>
          </a:blip>
          <a:srcRect/>
          <a:stretch/>
        </p:blipFill>
        <p:spPr>
          <a:xfrm>
            <a:off x="7057347" y="230064"/>
            <a:ext cx="4067852" cy="6491386"/>
          </a:xfrm>
          <a:prstGeom prst="rect">
            <a:avLst/>
          </a:prstGeom>
          <a:noFill/>
          <a:ln>
            <a:noFill/>
          </a:ln>
        </p:spPr>
      </p:pic>
      <p:sp>
        <p:nvSpPr>
          <p:cNvPr id="19" name="Google Shape;301;p37">
            <a:extLst>
              <a:ext uri="{FF2B5EF4-FFF2-40B4-BE49-F238E27FC236}">
                <a16:creationId xmlns:a16="http://schemas.microsoft.com/office/drawing/2014/main" id="{C9F7F022-DACF-F043-8977-EBF16CA6F3D0}"/>
              </a:ext>
            </a:extLst>
          </p:cNvPr>
          <p:cNvSpPr txBox="1"/>
          <p:nvPr/>
        </p:nvSpPr>
        <p:spPr>
          <a:xfrm>
            <a:off x="8355839" y="5753210"/>
            <a:ext cx="379865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9 GCO Algorithm</a:t>
            </a: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62397555"/>
      </p:ext>
    </p:extLst>
  </p:cSld>
  <p:clrMapOvr>
    <a:masterClrMapping/>
  </p:clrMapOvr>
  <mc:AlternateContent xmlns:mc="http://schemas.openxmlformats.org/markup-compatibility/2006">
    <mc:Choice xmlns:p14="http://schemas.microsoft.com/office/powerpoint/2010/main" Requires="p14">
      <p:transition spd="slow" p14:dur="2000" advTm="4510"/>
    </mc:Choice>
    <mc:Fallback>
      <p:transition spd="slow" advTm="45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The Algorithm</a:t>
            </a:r>
            <a:endParaRPr/>
          </a:p>
        </p:txBody>
      </p:sp>
      <p:sp>
        <p:nvSpPr>
          <p:cNvPr id="264" name="Google Shape;264;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pic>
        <p:nvPicPr>
          <p:cNvPr id="265" name="Google Shape;265;p34"/>
          <p:cNvPicPr preferRelativeResize="0"/>
          <p:nvPr/>
        </p:nvPicPr>
        <p:blipFill rotWithShape="1">
          <a:blip r:embed="rId3">
            <a:alphaModFix/>
          </a:blip>
          <a:srcRect/>
          <a:stretch/>
        </p:blipFill>
        <p:spPr>
          <a:xfrm>
            <a:off x="7057347" y="230064"/>
            <a:ext cx="4067852" cy="6491386"/>
          </a:xfrm>
          <a:prstGeom prst="rect">
            <a:avLst/>
          </a:prstGeom>
          <a:noFill/>
          <a:ln>
            <a:noFill/>
          </a:ln>
        </p:spPr>
      </p:pic>
      <p:pic>
        <p:nvPicPr>
          <p:cNvPr id="9" name="Google Shape;299;p37">
            <a:extLst>
              <a:ext uri="{FF2B5EF4-FFF2-40B4-BE49-F238E27FC236}">
                <a16:creationId xmlns:a16="http://schemas.microsoft.com/office/drawing/2014/main" id="{9F552867-A210-B741-BC41-3BDD479B2181}"/>
              </a:ext>
            </a:extLst>
          </p:cNvPr>
          <p:cNvPicPr preferRelativeResize="0"/>
          <p:nvPr/>
        </p:nvPicPr>
        <p:blipFill rotWithShape="1">
          <a:blip r:embed="rId4">
            <a:alphaModFix/>
          </a:blip>
          <a:srcRect/>
          <a:stretch/>
        </p:blipFill>
        <p:spPr>
          <a:xfrm>
            <a:off x="1609725" y="2923450"/>
            <a:ext cx="4486275" cy="2200275"/>
          </a:xfrm>
          <a:prstGeom prst="rect">
            <a:avLst/>
          </a:prstGeom>
          <a:noFill/>
          <a:ln w="28575" cap="flat" cmpd="sng">
            <a:solidFill>
              <a:schemeClr val="dk2"/>
            </a:solidFill>
            <a:prstDash val="solid"/>
            <a:round/>
            <a:headEnd type="none" w="sm" len="sm"/>
            <a:tailEnd type="none" w="sm" len="sm"/>
          </a:ln>
        </p:spPr>
      </p:pic>
      <p:sp>
        <p:nvSpPr>
          <p:cNvPr id="11" name="Google Shape;289;p36">
            <a:extLst>
              <a:ext uri="{FF2B5EF4-FFF2-40B4-BE49-F238E27FC236}">
                <a16:creationId xmlns:a16="http://schemas.microsoft.com/office/drawing/2014/main" id="{091FB736-45A1-4E4C-A01A-D83AF8979F80}"/>
              </a:ext>
            </a:extLst>
          </p:cNvPr>
          <p:cNvSpPr txBox="1"/>
          <p:nvPr/>
        </p:nvSpPr>
        <p:spPr>
          <a:xfrm>
            <a:off x="838200" y="1850828"/>
            <a:ext cx="2584529" cy="6256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rgbClr val="000000"/>
                </a:solidFill>
                <a:latin typeface="Calibri"/>
                <a:ea typeface="Calibri"/>
                <a:cs typeface="Calibri"/>
                <a:sym typeface="Calibri"/>
              </a:rPr>
              <a:t>(2) Merging</a:t>
            </a:r>
            <a:endParaRPr sz="2800" b="0" i="0" u="none" strike="noStrike" cap="none" dirty="0">
              <a:solidFill>
                <a:srgbClr val="000000"/>
              </a:solidFill>
              <a:latin typeface="Calibri"/>
              <a:ea typeface="Calibri"/>
              <a:cs typeface="Calibri"/>
              <a:sym typeface="Calibri"/>
            </a:endParaRPr>
          </a:p>
        </p:txBody>
      </p:sp>
      <p:sp>
        <p:nvSpPr>
          <p:cNvPr id="12" name="Google Shape;301;p37">
            <a:extLst>
              <a:ext uri="{FF2B5EF4-FFF2-40B4-BE49-F238E27FC236}">
                <a16:creationId xmlns:a16="http://schemas.microsoft.com/office/drawing/2014/main" id="{A82B0E40-AC4B-C64A-9275-91208470F842}"/>
              </a:ext>
            </a:extLst>
          </p:cNvPr>
          <p:cNvSpPr txBox="1"/>
          <p:nvPr/>
        </p:nvSpPr>
        <p:spPr>
          <a:xfrm>
            <a:off x="1953537" y="5388110"/>
            <a:ext cx="379865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10 Merging</a:t>
            </a: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13874601"/>
      </p:ext>
    </p:extLst>
  </p:cSld>
  <p:clrMapOvr>
    <a:masterClrMapping/>
  </p:clrMapOvr>
  <mc:AlternateContent xmlns:mc="http://schemas.openxmlformats.org/markup-compatibility/2006">
    <mc:Choice xmlns:p14="http://schemas.microsoft.com/office/powerpoint/2010/main" Requires="p14">
      <p:transition spd="slow" p14:dur="2000" advTm="11620"/>
    </mc:Choice>
    <mc:Fallback>
      <p:transition spd="slow" advTm="116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Google Shape;300;p37">
            <a:extLst>
              <a:ext uri="{FF2B5EF4-FFF2-40B4-BE49-F238E27FC236}">
                <a16:creationId xmlns:a16="http://schemas.microsoft.com/office/drawing/2014/main" id="{52C7DAC0-C749-0647-B4DC-9CADF5D791EF}"/>
              </a:ext>
            </a:extLst>
          </p:cNvPr>
          <p:cNvPicPr preferRelativeResize="0"/>
          <p:nvPr/>
        </p:nvPicPr>
        <p:blipFill rotWithShape="1">
          <a:blip r:embed="rId3">
            <a:alphaModFix/>
          </a:blip>
          <a:srcRect/>
          <a:stretch/>
        </p:blipFill>
        <p:spPr>
          <a:xfrm>
            <a:off x="1609724" y="2923449"/>
            <a:ext cx="4486275" cy="2200275"/>
          </a:xfrm>
          <a:prstGeom prst="rect">
            <a:avLst/>
          </a:prstGeom>
          <a:noFill/>
          <a:ln w="28575" cap="flat" cmpd="sng">
            <a:solidFill>
              <a:schemeClr val="dk2"/>
            </a:solidFill>
            <a:prstDash val="solid"/>
            <a:round/>
            <a:headEnd type="none" w="sm" len="sm"/>
            <a:tailEnd type="none" w="sm" len="sm"/>
          </a:ln>
        </p:spPr>
      </p:pic>
      <p:sp>
        <p:nvSpPr>
          <p:cNvPr id="263" name="Google Shape;263;p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The Algorithm</a:t>
            </a:r>
            <a:endParaRPr/>
          </a:p>
        </p:txBody>
      </p:sp>
      <p:sp>
        <p:nvSpPr>
          <p:cNvPr id="264" name="Google Shape;264;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pic>
        <p:nvPicPr>
          <p:cNvPr id="265" name="Google Shape;265;p34"/>
          <p:cNvPicPr preferRelativeResize="0"/>
          <p:nvPr/>
        </p:nvPicPr>
        <p:blipFill rotWithShape="1">
          <a:blip r:embed="rId4">
            <a:alphaModFix/>
          </a:blip>
          <a:srcRect/>
          <a:stretch/>
        </p:blipFill>
        <p:spPr>
          <a:xfrm>
            <a:off x="7057347" y="230064"/>
            <a:ext cx="4067852" cy="6491386"/>
          </a:xfrm>
          <a:prstGeom prst="rect">
            <a:avLst/>
          </a:prstGeom>
          <a:noFill/>
          <a:ln>
            <a:noFill/>
          </a:ln>
        </p:spPr>
      </p:pic>
      <p:sp>
        <p:nvSpPr>
          <p:cNvPr id="9" name="Google Shape;289;p36">
            <a:extLst>
              <a:ext uri="{FF2B5EF4-FFF2-40B4-BE49-F238E27FC236}">
                <a16:creationId xmlns:a16="http://schemas.microsoft.com/office/drawing/2014/main" id="{D9A6E1A9-D797-9C45-A1D0-FCA3858E36B4}"/>
              </a:ext>
            </a:extLst>
          </p:cNvPr>
          <p:cNvSpPr txBox="1"/>
          <p:nvPr/>
        </p:nvSpPr>
        <p:spPr>
          <a:xfrm>
            <a:off x="838200" y="1850828"/>
            <a:ext cx="2584529" cy="6256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rgbClr val="000000"/>
                </a:solidFill>
                <a:latin typeface="Calibri"/>
                <a:ea typeface="Calibri"/>
                <a:cs typeface="Calibri"/>
                <a:sym typeface="Calibri"/>
              </a:rPr>
              <a:t>(3) Splitting</a:t>
            </a:r>
            <a:endParaRPr sz="2800" b="0" i="0" u="none" strike="noStrike" cap="none" dirty="0">
              <a:solidFill>
                <a:srgbClr val="000000"/>
              </a:solidFill>
              <a:latin typeface="Calibri"/>
              <a:ea typeface="Calibri"/>
              <a:cs typeface="Calibri"/>
              <a:sym typeface="Calibri"/>
            </a:endParaRPr>
          </a:p>
        </p:txBody>
      </p:sp>
      <p:sp>
        <p:nvSpPr>
          <p:cNvPr id="11" name="Google Shape;301;p37">
            <a:extLst>
              <a:ext uri="{FF2B5EF4-FFF2-40B4-BE49-F238E27FC236}">
                <a16:creationId xmlns:a16="http://schemas.microsoft.com/office/drawing/2014/main" id="{E1210B84-D968-7441-A413-0E8117C2466E}"/>
              </a:ext>
            </a:extLst>
          </p:cNvPr>
          <p:cNvSpPr txBox="1"/>
          <p:nvPr/>
        </p:nvSpPr>
        <p:spPr>
          <a:xfrm>
            <a:off x="1953537" y="5388110"/>
            <a:ext cx="379865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11 Splitting</a:t>
            </a: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26685981"/>
      </p:ext>
    </p:extLst>
  </p:cSld>
  <p:clrMapOvr>
    <a:masterClrMapping/>
  </p:clrMapOvr>
  <mc:AlternateContent xmlns:mc="http://schemas.openxmlformats.org/markup-compatibility/2006">
    <mc:Choice xmlns:p14="http://schemas.microsoft.com/office/powerpoint/2010/main" Requires="p14">
      <p:transition spd="slow" p14:dur="2000" advTm="13173"/>
    </mc:Choice>
    <mc:Fallback>
      <p:transition spd="slow" advTm="131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The Algorithm</a:t>
            </a:r>
            <a:endParaRPr/>
          </a:p>
        </p:txBody>
      </p:sp>
      <p:sp>
        <p:nvSpPr>
          <p:cNvPr id="264" name="Google Shape;264;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pic>
        <p:nvPicPr>
          <p:cNvPr id="265" name="Google Shape;265;p34"/>
          <p:cNvPicPr preferRelativeResize="0"/>
          <p:nvPr/>
        </p:nvPicPr>
        <p:blipFill rotWithShape="1">
          <a:blip r:embed="rId3">
            <a:alphaModFix/>
          </a:blip>
          <a:srcRect/>
          <a:stretch/>
        </p:blipFill>
        <p:spPr>
          <a:xfrm>
            <a:off x="7057347" y="230064"/>
            <a:ext cx="4067852" cy="6491386"/>
          </a:xfrm>
          <a:prstGeom prst="rect">
            <a:avLst/>
          </a:prstGeom>
          <a:noFill/>
          <a:ln>
            <a:noFill/>
          </a:ln>
        </p:spPr>
      </p:pic>
      <p:pic>
        <p:nvPicPr>
          <p:cNvPr id="9" name="Google Shape;312;p38">
            <a:extLst>
              <a:ext uri="{FF2B5EF4-FFF2-40B4-BE49-F238E27FC236}">
                <a16:creationId xmlns:a16="http://schemas.microsoft.com/office/drawing/2014/main" id="{190E2749-0EAC-884F-8AB8-5168B8AAF48F}"/>
              </a:ext>
            </a:extLst>
          </p:cNvPr>
          <p:cNvPicPr preferRelativeResize="0"/>
          <p:nvPr/>
        </p:nvPicPr>
        <p:blipFill rotWithShape="1">
          <a:blip r:embed="rId4">
            <a:alphaModFix/>
          </a:blip>
          <a:srcRect/>
          <a:stretch/>
        </p:blipFill>
        <p:spPr>
          <a:xfrm>
            <a:off x="341609" y="2874708"/>
            <a:ext cx="6715738" cy="2273025"/>
          </a:xfrm>
          <a:prstGeom prst="rect">
            <a:avLst/>
          </a:prstGeom>
          <a:noFill/>
          <a:ln>
            <a:noFill/>
          </a:ln>
        </p:spPr>
      </p:pic>
      <p:sp>
        <p:nvSpPr>
          <p:cNvPr id="10" name="Google Shape;313;p38">
            <a:extLst>
              <a:ext uri="{FF2B5EF4-FFF2-40B4-BE49-F238E27FC236}">
                <a16:creationId xmlns:a16="http://schemas.microsoft.com/office/drawing/2014/main" id="{2CBD28FC-E49D-5A46-9DE2-DDF1F54186F0}"/>
              </a:ext>
            </a:extLst>
          </p:cNvPr>
          <p:cNvSpPr txBox="1"/>
          <p:nvPr/>
        </p:nvSpPr>
        <p:spPr>
          <a:xfrm>
            <a:off x="2263424" y="5321821"/>
            <a:ext cx="3136754" cy="46534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12</a:t>
            </a:r>
            <a:r>
              <a:rPr lang="en-US" sz="1800" b="0" i="0" u="none" strike="noStrike" cap="none" dirty="0">
                <a:solidFill>
                  <a:srgbClr val="000000"/>
                </a:solidFill>
                <a:latin typeface="Calibri"/>
                <a:ea typeface="Calibri"/>
                <a:cs typeface="Calibri"/>
                <a:sym typeface="Calibri"/>
              </a:rPr>
              <a:t> Effect of Pruning</a:t>
            </a:r>
            <a:endParaRPr sz="1800" b="0" i="0" u="none" strike="noStrike" cap="none" dirty="0">
              <a:solidFill>
                <a:srgbClr val="000000"/>
              </a:solidFill>
              <a:latin typeface="Calibri"/>
              <a:ea typeface="Calibri"/>
              <a:cs typeface="Calibri"/>
              <a:sym typeface="Calibri"/>
            </a:endParaRPr>
          </a:p>
        </p:txBody>
      </p:sp>
      <p:sp>
        <p:nvSpPr>
          <p:cNvPr id="11" name="Google Shape;289;p36">
            <a:extLst>
              <a:ext uri="{FF2B5EF4-FFF2-40B4-BE49-F238E27FC236}">
                <a16:creationId xmlns:a16="http://schemas.microsoft.com/office/drawing/2014/main" id="{93ED45FC-AC6C-184C-9E28-6DDB8FB57109}"/>
              </a:ext>
            </a:extLst>
          </p:cNvPr>
          <p:cNvSpPr txBox="1"/>
          <p:nvPr/>
        </p:nvSpPr>
        <p:spPr>
          <a:xfrm>
            <a:off x="838200" y="1850828"/>
            <a:ext cx="2584529" cy="6256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rgbClr val="000000"/>
                </a:solidFill>
                <a:latin typeface="Calibri"/>
                <a:ea typeface="Calibri"/>
                <a:cs typeface="Calibri"/>
                <a:sym typeface="Calibri"/>
              </a:rPr>
              <a:t>(4) </a:t>
            </a:r>
            <a:r>
              <a:rPr lang="en-US" sz="2800" dirty="0">
                <a:latin typeface="Calibri"/>
                <a:ea typeface="Calibri"/>
                <a:cs typeface="Calibri"/>
                <a:sym typeface="Calibri"/>
              </a:rPr>
              <a:t>Pruni</a:t>
            </a:r>
            <a:r>
              <a:rPr lang="en-US" sz="2800" b="0" i="0" u="none" strike="noStrike" cap="none" dirty="0">
                <a:solidFill>
                  <a:srgbClr val="000000"/>
                </a:solidFill>
                <a:latin typeface="Calibri"/>
                <a:ea typeface="Calibri"/>
                <a:cs typeface="Calibri"/>
                <a:sym typeface="Calibri"/>
              </a:rPr>
              <a:t>ng</a:t>
            </a:r>
            <a:endParaRPr sz="2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1420196"/>
      </p:ext>
    </p:extLst>
  </p:cSld>
  <p:clrMapOvr>
    <a:masterClrMapping/>
  </p:clrMapOvr>
  <mc:AlternateContent xmlns:mc="http://schemas.openxmlformats.org/markup-compatibility/2006">
    <mc:Choice xmlns:p14="http://schemas.microsoft.com/office/powerpoint/2010/main" Requires="p14">
      <p:transition spd="slow" p14:dur="2000" advTm="23411"/>
    </mc:Choice>
    <mc:Fallback>
      <p:transition spd="slow" advTm="234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Cost function for Relaxation</a:t>
            </a:r>
            <a:endParaRPr/>
          </a:p>
        </p:txBody>
      </p:sp>
      <p:sp>
        <p:nvSpPr>
          <p:cNvPr id="276" name="Google Shape;276;p35"/>
          <p:cNvSpPr txBox="1">
            <a:spLocks noGrp="1"/>
          </p:cNvSpPr>
          <p:nvPr>
            <p:ph type="body" idx="1"/>
          </p:nvPr>
        </p:nvSpPr>
        <p:spPr>
          <a:xfrm>
            <a:off x="673099" y="1832250"/>
            <a:ext cx="10680701" cy="46248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600" dirty="0"/>
              <a:t>The cost function is the basis of the </a:t>
            </a:r>
            <a:r>
              <a:rPr lang="en-US" sz="2600" b="1" dirty="0"/>
              <a:t>relaxation</a:t>
            </a:r>
            <a:r>
              <a:rPr lang="en-US" sz="2600" dirty="0"/>
              <a:t> procedure. </a:t>
            </a:r>
            <a:endParaRPr sz="2600" dirty="0"/>
          </a:p>
          <a:p>
            <a:pPr marL="457200" lvl="0" indent="-342900" algn="l" rtl="0">
              <a:lnSpc>
                <a:spcPct val="90000"/>
              </a:lnSpc>
              <a:spcBef>
                <a:spcPts val="0"/>
              </a:spcBef>
              <a:spcAft>
                <a:spcPts val="0"/>
              </a:spcAft>
              <a:buSzPts val="1800"/>
              <a:buChar char="●"/>
            </a:pPr>
            <a:r>
              <a:rPr lang="en-US" sz="2600" dirty="0"/>
              <a:t>It is defined as a measure to evaluate the </a:t>
            </a:r>
            <a:r>
              <a:rPr lang="en-US" sz="2600" b="1" dirty="0"/>
              <a:t>efficiency</a:t>
            </a:r>
            <a:r>
              <a:rPr lang="en-US" sz="2600" dirty="0"/>
              <a:t> of the vascular network.</a:t>
            </a:r>
            <a:endParaRPr sz="2600" dirty="0"/>
          </a:p>
          <a:p>
            <a:pPr marL="457200" lvl="0" indent="-342900" algn="l" rtl="0">
              <a:lnSpc>
                <a:spcPct val="90000"/>
              </a:lnSpc>
              <a:spcBef>
                <a:spcPts val="0"/>
              </a:spcBef>
              <a:spcAft>
                <a:spcPts val="0"/>
              </a:spcAft>
              <a:buSzPts val="1800"/>
              <a:buChar char="●"/>
            </a:pPr>
            <a:r>
              <a:rPr lang="en-US" sz="2600" dirty="0"/>
              <a:t>It takes into account </a:t>
            </a:r>
            <a:r>
              <a:rPr lang="en-US" sz="2600" b="1" dirty="0"/>
              <a:t>physiological factors</a:t>
            </a:r>
            <a:r>
              <a:rPr lang="en-US" sz="2600" dirty="0"/>
              <a:t> like material and energy requirements.</a:t>
            </a:r>
            <a:endParaRPr sz="2600" dirty="0"/>
          </a:p>
          <a:p>
            <a:pPr marL="457200" lvl="0" indent="-342900" algn="l" rtl="0">
              <a:lnSpc>
                <a:spcPct val="90000"/>
              </a:lnSpc>
              <a:spcBef>
                <a:spcPts val="0"/>
              </a:spcBef>
              <a:spcAft>
                <a:spcPts val="0"/>
              </a:spcAft>
              <a:buSzPts val="1800"/>
              <a:buChar char="●"/>
            </a:pPr>
            <a:r>
              <a:rPr lang="en-US" sz="2600" dirty="0"/>
              <a:t>The </a:t>
            </a:r>
            <a:r>
              <a:rPr lang="en-US" sz="2600" b="1" dirty="0"/>
              <a:t>derivative</a:t>
            </a:r>
            <a:r>
              <a:rPr lang="en-US" sz="2600" dirty="0"/>
              <a:t> of the cost function gives the </a:t>
            </a:r>
            <a:r>
              <a:rPr lang="en-US" sz="2600" b="1" dirty="0"/>
              <a:t>direction of branching</a:t>
            </a:r>
            <a:endParaRPr sz="2600" b="1" dirty="0"/>
          </a:p>
          <a:p>
            <a:pPr marL="457200" lvl="0" indent="-342900" algn="l" rtl="0">
              <a:lnSpc>
                <a:spcPct val="90000"/>
              </a:lnSpc>
              <a:spcBef>
                <a:spcPts val="0"/>
              </a:spcBef>
              <a:spcAft>
                <a:spcPts val="0"/>
              </a:spcAft>
              <a:buSzPts val="1800"/>
              <a:buChar char="●"/>
            </a:pPr>
            <a:r>
              <a:rPr lang="en-US" sz="2600" dirty="0"/>
              <a:t>The cost function in the present work contains contributions from two factors, namely</a:t>
            </a:r>
            <a:endParaRPr sz="2600" dirty="0"/>
          </a:p>
          <a:p>
            <a:pPr marL="914400" lvl="1" indent="-342900" algn="l" rtl="0">
              <a:lnSpc>
                <a:spcPct val="90000"/>
              </a:lnSpc>
              <a:spcBef>
                <a:spcPts val="0"/>
              </a:spcBef>
              <a:spcAft>
                <a:spcPts val="0"/>
              </a:spcAft>
              <a:buSzPts val="1800"/>
              <a:buChar char="○"/>
            </a:pPr>
            <a:r>
              <a:rPr lang="en-US" sz="2600" dirty="0"/>
              <a:t>Material Cost</a:t>
            </a:r>
            <a:endParaRPr sz="2600" dirty="0"/>
          </a:p>
          <a:p>
            <a:pPr marL="914400" lvl="1" indent="-342900" algn="l" rtl="0">
              <a:lnSpc>
                <a:spcPct val="90000"/>
              </a:lnSpc>
              <a:spcBef>
                <a:spcPts val="0"/>
              </a:spcBef>
              <a:spcAft>
                <a:spcPts val="0"/>
              </a:spcAft>
              <a:buSzPts val="1800"/>
              <a:buChar char="○"/>
            </a:pPr>
            <a:r>
              <a:rPr lang="en-US" sz="2600" dirty="0"/>
              <a:t>Power Cost</a:t>
            </a:r>
            <a:endParaRPr sz="2600" dirty="0"/>
          </a:p>
          <a:p>
            <a:pPr marL="0" lvl="0" indent="0" algn="l" rtl="0">
              <a:lnSpc>
                <a:spcPct val="90000"/>
              </a:lnSpc>
              <a:spcBef>
                <a:spcPts val="1000"/>
              </a:spcBef>
              <a:spcAft>
                <a:spcPts val="0"/>
              </a:spcAft>
              <a:buSzPts val="1800"/>
              <a:buNone/>
            </a:pPr>
            <a:endParaRPr sz="2600" dirty="0"/>
          </a:p>
        </p:txBody>
      </p:sp>
      <p:sp>
        <p:nvSpPr>
          <p:cNvPr id="277" name="Google Shape;277;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1836"/>
    </mc:Choice>
    <mc:Fallback>
      <p:transition spd="slow" advTm="2183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838200" y="61533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Our Framework</a:t>
            </a:r>
            <a:endParaRPr/>
          </a:p>
        </p:txBody>
      </p:sp>
      <p:grpSp>
        <p:nvGrpSpPr>
          <p:cNvPr id="319" name="Google Shape;319;p39"/>
          <p:cNvGrpSpPr/>
          <p:nvPr/>
        </p:nvGrpSpPr>
        <p:grpSpPr>
          <a:xfrm>
            <a:off x="843334" y="3053308"/>
            <a:ext cx="10505330" cy="1895137"/>
            <a:chOff x="5134" y="1228100"/>
            <a:chExt cx="10505330" cy="1895137"/>
          </a:xfrm>
        </p:grpSpPr>
        <p:sp>
          <p:nvSpPr>
            <p:cNvPr id="320" name="Google Shape;320;p39"/>
            <p:cNvSpPr/>
            <p:nvPr/>
          </p:nvSpPr>
          <p:spPr>
            <a:xfrm>
              <a:off x="5134" y="1228100"/>
              <a:ext cx="1591716" cy="1895137"/>
            </a:xfrm>
            <a:prstGeom prst="roundRect">
              <a:avLst>
                <a:gd name="adj" fmla="val 1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9"/>
            <p:cNvSpPr txBox="1"/>
            <p:nvPr/>
          </p:nvSpPr>
          <p:spPr>
            <a:xfrm>
              <a:off x="47818" y="1228100"/>
              <a:ext cx="1498476" cy="1801897"/>
            </a:xfrm>
            <a:prstGeom prst="rect">
              <a:avLst/>
            </a:prstGeom>
            <a:solidFill>
              <a:schemeClr val="accent2"/>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Medical Image Preprocessing</a:t>
              </a:r>
              <a:endParaRPr sz="1700" b="0" i="0" u="none" strike="noStrike" cap="none">
                <a:solidFill>
                  <a:schemeClr val="lt1"/>
                </a:solidFill>
                <a:latin typeface="Calibri"/>
                <a:ea typeface="Calibri"/>
                <a:cs typeface="Calibri"/>
                <a:sym typeface="Calibri"/>
              </a:endParaRPr>
            </a:p>
          </p:txBody>
        </p:sp>
        <p:sp>
          <p:nvSpPr>
            <p:cNvPr id="322" name="Google Shape;322;p39"/>
            <p:cNvSpPr/>
            <p:nvPr/>
          </p:nvSpPr>
          <p:spPr>
            <a:xfrm>
              <a:off x="1756023"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9"/>
            <p:cNvSpPr txBox="1"/>
            <p:nvPr/>
          </p:nvSpPr>
          <p:spPr>
            <a:xfrm>
              <a:off x="1756023"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24" name="Google Shape;324;p39"/>
            <p:cNvSpPr/>
            <p:nvPr/>
          </p:nvSpPr>
          <p:spPr>
            <a:xfrm>
              <a:off x="2233538" y="1228100"/>
              <a:ext cx="1591716" cy="1895137"/>
            </a:xfrm>
            <a:prstGeom prst="roundRect">
              <a:avLst>
                <a:gd name="adj" fmla="val 1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9"/>
            <p:cNvSpPr txBox="1"/>
            <p:nvPr/>
          </p:nvSpPr>
          <p:spPr>
            <a:xfrm>
              <a:off x="2280158" y="1274720"/>
              <a:ext cx="1498476" cy="1801897"/>
            </a:xfrm>
            <a:prstGeom prst="rect">
              <a:avLst/>
            </a:prstGeom>
            <a:solidFill>
              <a:schemeClr val="accent2"/>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Large Vessel Extraction</a:t>
              </a:r>
              <a:endParaRPr sz="1700" b="0" i="0" u="none" strike="noStrike" cap="none">
                <a:solidFill>
                  <a:schemeClr val="lt1"/>
                </a:solidFill>
                <a:latin typeface="Calibri"/>
                <a:ea typeface="Calibri"/>
                <a:cs typeface="Calibri"/>
                <a:sym typeface="Calibri"/>
              </a:endParaRPr>
            </a:p>
          </p:txBody>
        </p:sp>
        <p:sp>
          <p:nvSpPr>
            <p:cNvPr id="326" name="Google Shape;326;p39"/>
            <p:cNvSpPr/>
            <p:nvPr/>
          </p:nvSpPr>
          <p:spPr>
            <a:xfrm>
              <a:off x="3984426"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9"/>
            <p:cNvSpPr txBox="1"/>
            <p:nvPr/>
          </p:nvSpPr>
          <p:spPr>
            <a:xfrm>
              <a:off x="3984426"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28" name="Google Shape;328;p39"/>
            <p:cNvSpPr/>
            <p:nvPr/>
          </p:nvSpPr>
          <p:spPr>
            <a:xfrm>
              <a:off x="4461941" y="1228100"/>
              <a:ext cx="1591716" cy="1895137"/>
            </a:xfrm>
            <a:prstGeom prst="roundRect">
              <a:avLst>
                <a:gd name="adj" fmla="val 1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9"/>
            <p:cNvSpPr txBox="1"/>
            <p:nvPr/>
          </p:nvSpPr>
          <p:spPr>
            <a:xfrm>
              <a:off x="4508561" y="1274720"/>
              <a:ext cx="1498476" cy="1801897"/>
            </a:xfrm>
            <a:prstGeom prst="rect">
              <a:avLst/>
            </a:prstGeom>
            <a:solidFill>
              <a:schemeClr val="accent2"/>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Optimization-based Structure Refinement (Global Constrained Optimization)</a:t>
              </a:r>
              <a:endParaRPr sz="1700" b="0" i="0" u="none" strike="noStrike" cap="none">
                <a:solidFill>
                  <a:schemeClr val="lt1"/>
                </a:solidFill>
                <a:latin typeface="Calibri"/>
                <a:ea typeface="Calibri"/>
                <a:cs typeface="Calibri"/>
                <a:sym typeface="Calibri"/>
              </a:endParaRPr>
            </a:p>
          </p:txBody>
        </p:sp>
        <p:sp>
          <p:nvSpPr>
            <p:cNvPr id="330" name="Google Shape;330;p39"/>
            <p:cNvSpPr/>
            <p:nvPr/>
          </p:nvSpPr>
          <p:spPr>
            <a:xfrm>
              <a:off x="6212830"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9"/>
            <p:cNvSpPr txBox="1"/>
            <p:nvPr/>
          </p:nvSpPr>
          <p:spPr>
            <a:xfrm>
              <a:off x="6212830"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32" name="Google Shape;332;p39"/>
            <p:cNvSpPr/>
            <p:nvPr/>
          </p:nvSpPr>
          <p:spPr>
            <a:xfrm>
              <a:off x="6690345" y="1228100"/>
              <a:ext cx="1591716" cy="1895137"/>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9"/>
            <p:cNvSpPr txBox="1"/>
            <p:nvPr/>
          </p:nvSpPr>
          <p:spPr>
            <a:xfrm>
              <a:off x="6736965" y="1274720"/>
              <a:ext cx="1498476" cy="180189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Volume Generation</a:t>
              </a:r>
              <a:endParaRPr sz="1400" b="0" i="0" u="none" strike="noStrike" cap="none">
                <a:solidFill>
                  <a:srgbClr val="000000"/>
                </a:solidFill>
                <a:latin typeface="Arial"/>
                <a:ea typeface="Arial"/>
                <a:cs typeface="Arial"/>
                <a:sym typeface="Arial"/>
              </a:endParaRPr>
            </a:p>
          </p:txBody>
        </p:sp>
        <p:sp>
          <p:nvSpPr>
            <p:cNvPr id="334" name="Google Shape;334;p39"/>
            <p:cNvSpPr/>
            <p:nvPr/>
          </p:nvSpPr>
          <p:spPr>
            <a:xfrm>
              <a:off x="8441233"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9"/>
            <p:cNvSpPr txBox="1"/>
            <p:nvPr/>
          </p:nvSpPr>
          <p:spPr>
            <a:xfrm>
              <a:off x="8441233"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36" name="Google Shape;336;p39"/>
            <p:cNvSpPr/>
            <p:nvPr/>
          </p:nvSpPr>
          <p:spPr>
            <a:xfrm>
              <a:off x="8918748" y="1228100"/>
              <a:ext cx="1591716" cy="1895137"/>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9"/>
            <p:cNvSpPr txBox="1"/>
            <p:nvPr/>
          </p:nvSpPr>
          <p:spPr>
            <a:xfrm>
              <a:off x="8965368" y="1274720"/>
              <a:ext cx="1498476" cy="180189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strike="noStrike" cap="none">
                  <a:solidFill>
                    <a:schemeClr val="lt1"/>
                  </a:solidFill>
                  <a:latin typeface="Calibri"/>
                  <a:ea typeface="Calibri"/>
                  <a:cs typeface="Calibri"/>
                  <a:sym typeface="Calibri"/>
                </a:rPr>
                <a:t>Postprocessing</a:t>
              </a:r>
              <a:endParaRPr sz="1400" b="0" i="0" u="none" strike="noStrike" cap="none">
                <a:solidFill>
                  <a:srgbClr val="000000"/>
                </a:solidFill>
                <a:latin typeface="Arial"/>
                <a:ea typeface="Arial"/>
                <a:cs typeface="Arial"/>
                <a:sym typeface="Arial"/>
              </a:endParaRPr>
            </a:p>
          </p:txBody>
        </p:sp>
      </p:grpSp>
      <p:sp>
        <p:nvSpPr>
          <p:cNvPr id="338" name="Google Shape;33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39" name="Google Shape;339;p39"/>
          <p:cNvSpPr txBox="1">
            <a:spLocks noGrp="1"/>
          </p:cNvSpPr>
          <p:nvPr>
            <p:ph type="body" idx="1"/>
          </p:nvPr>
        </p:nvSpPr>
        <p:spPr>
          <a:xfrm>
            <a:off x="838200" y="1940897"/>
            <a:ext cx="10515600" cy="42359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Image-based 3D Vessel Reconstruction with Structure Approximation</a:t>
            </a:r>
            <a:endParaRPr/>
          </a:p>
        </p:txBody>
      </p:sp>
      <p:sp>
        <p:nvSpPr>
          <p:cNvPr id="340" name="Google Shape;340;p39"/>
          <p:cNvSpPr txBox="1">
            <a:spLocks noGrp="1"/>
          </p:cNvSpPr>
          <p:nvPr>
            <p:ph type="body" idx="1"/>
          </p:nvPr>
        </p:nvSpPr>
        <p:spPr>
          <a:xfrm>
            <a:off x="4869675" y="5327050"/>
            <a:ext cx="6733746" cy="896444"/>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2000" b="1" dirty="0"/>
              <a:t>Global optimization </a:t>
            </a:r>
            <a:r>
              <a:rPr lang="en-US" sz="2000" dirty="0"/>
              <a:t>solved by GCO: merge / split / prune</a:t>
            </a:r>
            <a:endParaRPr sz="2000" dirty="0"/>
          </a:p>
          <a:p>
            <a:pPr marL="457200" lvl="0" indent="-342900" algn="l" rtl="0">
              <a:lnSpc>
                <a:spcPct val="90000"/>
              </a:lnSpc>
              <a:spcBef>
                <a:spcPts val="0"/>
              </a:spcBef>
              <a:spcAft>
                <a:spcPts val="0"/>
              </a:spcAft>
              <a:buSzPts val="1800"/>
              <a:buChar char="➔"/>
            </a:pPr>
            <a:r>
              <a:rPr lang="en-US" sz="2000" b="1" dirty="0"/>
              <a:t>Local optimization </a:t>
            </a:r>
            <a:r>
              <a:rPr lang="en-US" sz="2000" dirty="0"/>
              <a:t>solved by  relaxation</a:t>
            </a:r>
            <a:endParaRPr sz="2000" dirty="0"/>
          </a:p>
        </p:txBody>
      </p:sp>
    </p:spTree>
  </p:cSld>
  <p:clrMapOvr>
    <a:masterClrMapping/>
  </p:clrMapOvr>
  <mc:AlternateContent xmlns:mc="http://schemas.openxmlformats.org/markup-compatibility/2006">
    <mc:Choice xmlns:p14="http://schemas.microsoft.com/office/powerpoint/2010/main" Requires="p14">
      <p:transition spd="slow" p14:dur="2000" advTm="28552"/>
    </mc:Choice>
    <mc:Fallback>
      <p:transition spd="slow" advTm="2855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a:t>Cost Function: Material Cost</a:t>
            </a:r>
            <a:endParaRPr>
              <a:latin typeface="Times New Roman"/>
              <a:ea typeface="Times New Roman"/>
              <a:cs typeface="Times New Roman"/>
              <a:sym typeface="Times New Roman"/>
            </a:endParaRPr>
          </a:p>
        </p:txBody>
      </p:sp>
      <p:sp>
        <p:nvSpPr>
          <p:cNvPr id="346" name="Google Shape;346;p40"/>
          <p:cNvSpPr txBox="1">
            <a:spLocks noGrp="1"/>
          </p:cNvSpPr>
          <p:nvPr>
            <p:ph type="body" idx="1"/>
          </p:nvPr>
        </p:nvSpPr>
        <p:spPr>
          <a:xfrm>
            <a:off x="838200" y="1693674"/>
            <a:ext cx="10693400" cy="4351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SzPts val="2800"/>
              <a:buChar char="•"/>
            </a:pPr>
            <a:r>
              <a:rPr lang="en-US" sz="2600" b="1" dirty="0"/>
              <a:t>Tubular surface-area</a:t>
            </a:r>
            <a:r>
              <a:rPr lang="en-US" sz="2600" dirty="0"/>
              <a:t>: the amount of material necessary for vessel construction primarily depends on the surface-area of the vessel. </a:t>
            </a:r>
            <a:endParaRPr sz="2600" dirty="0"/>
          </a:p>
          <a:p>
            <a:pPr marL="228600" marR="0" lvl="0" indent="-228600" algn="l" rtl="0">
              <a:lnSpc>
                <a:spcPct val="100000"/>
              </a:lnSpc>
              <a:spcBef>
                <a:spcPts val="0"/>
              </a:spcBef>
              <a:spcAft>
                <a:spcPts val="0"/>
              </a:spcAft>
              <a:buSzPts val="2800"/>
              <a:buChar char="•"/>
            </a:pPr>
            <a:r>
              <a:rPr lang="en-US" sz="2600" b="1" dirty="0"/>
              <a:t>Tubular volume</a:t>
            </a:r>
            <a:r>
              <a:rPr lang="en-US" sz="2600" dirty="0"/>
              <a:t>: the material devoted to the blood is proportional to the blood volume.</a:t>
            </a:r>
            <a:endParaRPr sz="2600" dirty="0"/>
          </a:p>
          <a:p>
            <a:pPr marL="228600" lvl="0" indent="-50800" algn="l" rtl="0">
              <a:lnSpc>
                <a:spcPct val="100000"/>
              </a:lnSpc>
              <a:spcBef>
                <a:spcPts val="1000"/>
              </a:spcBef>
              <a:spcAft>
                <a:spcPts val="0"/>
              </a:spcAft>
              <a:buClr>
                <a:schemeClr val="dk1"/>
              </a:buClr>
              <a:buSzPts val="2800"/>
              <a:buNone/>
            </a:pPr>
            <a:endParaRPr sz="2600" dirty="0">
              <a:latin typeface="Times New Roman"/>
              <a:ea typeface="Times New Roman"/>
              <a:cs typeface="Times New Roman"/>
              <a:sym typeface="Times New Roman"/>
            </a:endParaRPr>
          </a:p>
          <a:p>
            <a:pPr marL="228600" lvl="0" indent="-50800" algn="l" rtl="0">
              <a:lnSpc>
                <a:spcPct val="100000"/>
              </a:lnSpc>
              <a:spcBef>
                <a:spcPts val="1000"/>
              </a:spcBef>
              <a:spcAft>
                <a:spcPts val="0"/>
              </a:spcAft>
              <a:buClr>
                <a:schemeClr val="dk1"/>
              </a:buClr>
              <a:buSzPts val="2800"/>
              <a:buNone/>
            </a:pPr>
            <a:endParaRPr sz="2600" dirty="0">
              <a:latin typeface="Times New Roman"/>
              <a:ea typeface="Times New Roman"/>
              <a:cs typeface="Times New Roman"/>
              <a:sym typeface="Times New Roman"/>
            </a:endParaRPr>
          </a:p>
        </p:txBody>
      </p:sp>
      <p:pic>
        <p:nvPicPr>
          <p:cNvPr id="347" name="Google Shape;347;p40"/>
          <p:cNvPicPr preferRelativeResize="0"/>
          <p:nvPr/>
        </p:nvPicPr>
        <p:blipFill rotWithShape="1">
          <a:blip r:embed="rId3">
            <a:alphaModFix/>
          </a:blip>
          <a:srcRect l="50000" t="7832" b="60648"/>
          <a:stretch/>
        </p:blipFill>
        <p:spPr>
          <a:xfrm>
            <a:off x="986037" y="3249502"/>
            <a:ext cx="4220964" cy="2927617"/>
          </a:xfrm>
          <a:prstGeom prst="rect">
            <a:avLst/>
          </a:prstGeom>
          <a:noFill/>
          <a:ln>
            <a:noFill/>
          </a:ln>
        </p:spPr>
      </p:pic>
      <p:pic>
        <p:nvPicPr>
          <p:cNvPr id="348" name="Google Shape;348;p40"/>
          <p:cNvPicPr preferRelativeResize="0"/>
          <p:nvPr/>
        </p:nvPicPr>
        <p:blipFill rotWithShape="1">
          <a:blip r:embed="rId3">
            <a:alphaModFix/>
          </a:blip>
          <a:srcRect l="46667" t="58304" b="11762"/>
          <a:stretch/>
        </p:blipFill>
        <p:spPr>
          <a:xfrm>
            <a:off x="5853191" y="3249503"/>
            <a:ext cx="4220965" cy="2795672"/>
          </a:xfrm>
          <a:prstGeom prst="rect">
            <a:avLst/>
          </a:prstGeom>
          <a:noFill/>
          <a:ln>
            <a:noFill/>
          </a:ln>
        </p:spPr>
      </p:pic>
      <p:sp>
        <p:nvSpPr>
          <p:cNvPr id="349" name="Google Shape;349;p40"/>
          <p:cNvSpPr/>
          <p:nvPr/>
        </p:nvSpPr>
        <p:spPr>
          <a:xfrm>
            <a:off x="4483823" y="6123584"/>
            <a:ext cx="3224353" cy="3692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9 2D model of bifurcation</a:t>
            </a:r>
            <a:endParaRPr sz="18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2483"/>
    </mc:Choice>
    <mc:Fallback>
      <p:transition spd="slow" advTm="3248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a:t>Material Cost: Solution</a:t>
            </a:r>
            <a:endParaRPr>
              <a:latin typeface="Times New Roman"/>
              <a:ea typeface="Times New Roman"/>
              <a:cs typeface="Times New Roman"/>
              <a:sym typeface="Times New Roman"/>
            </a:endParaRPr>
          </a:p>
        </p:txBody>
      </p:sp>
      <p:pic>
        <p:nvPicPr>
          <p:cNvPr id="355" name="Google Shape;355;p41"/>
          <p:cNvPicPr preferRelativeResize="0"/>
          <p:nvPr/>
        </p:nvPicPr>
        <p:blipFill rotWithShape="1">
          <a:blip r:embed="rId3">
            <a:alphaModFix/>
          </a:blip>
          <a:srcRect b="49830"/>
          <a:stretch/>
        </p:blipFill>
        <p:spPr>
          <a:xfrm>
            <a:off x="1543256" y="1842481"/>
            <a:ext cx="3106526" cy="1089450"/>
          </a:xfrm>
          <a:prstGeom prst="rect">
            <a:avLst/>
          </a:prstGeom>
          <a:noFill/>
          <a:ln>
            <a:noFill/>
          </a:ln>
        </p:spPr>
      </p:pic>
      <p:pic>
        <p:nvPicPr>
          <p:cNvPr id="356" name="Google Shape;356;p41"/>
          <p:cNvPicPr preferRelativeResize="0"/>
          <p:nvPr/>
        </p:nvPicPr>
        <p:blipFill rotWithShape="1">
          <a:blip r:embed="rId3">
            <a:alphaModFix/>
          </a:blip>
          <a:srcRect t="49831"/>
          <a:stretch/>
        </p:blipFill>
        <p:spPr>
          <a:xfrm>
            <a:off x="6154913" y="1842481"/>
            <a:ext cx="3106526" cy="1089450"/>
          </a:xfrm>
          <a:prstGeom prst="rect">
            <a:avLst/>
          </a:prstGeom>
          <a:noFill/>
          <a:ln>
            <a:noFill/>
          </a:ln>
        </p:spPr>
      </p:pic>
      <p:pic>
        <p:nvPicPr>
          <p:cNvPr id="357" name="Google Shape;357;p41"/>
          <p:cNvPicPr preferRelativeResize="0"/>
          <p:nvPr/>
        </p:nvPicPr>
        <p:blipFill rotWithShape="1">
          <a:blip r:embed="rId4">
            <a:alphaModFix/>
          </a:blip>
          <a:srcRect l="50000" t="7832" b="60648"/>
          <a:stretch/>
        </p:blipFill>
        <p:spPr>
          <a:xfrm>
            <a:off x="986037" y="3249502"/>
            <a:ext cx="4220964" cy="2927617"/>
          </a:xfrm>
          <a:prstGeom prst="rect">
            <a:avLst/>
          </a:prstGeom>
          <a:noFill/>
          <a:ln>
            <a:noFill/>
          </a:ln>
        </p:spPr>
      </p:pic>
      <p:pic>
        <p:nvPicPr>
          <p:cNvPr id="358" name="Google Shape;358;p41"/>
          <p:cNvPicPr preferRelativeResize="0"/>
          <p:nvPr/>
        </p:nvPicPr>
        <p:blipFill rotWithShape="1">
          <a:blip r:embed="rId4">
            <a:alphaModFix/>
          </a:blip>
          <a:srcRect l="46667" t="58304" b="11762"/>
          <a:stretch/>
        </p:blipFill>
        <p:spPr>
          <a:xfrm>
            <a:off x="5853191" y="3249503"/>
            <a:ext cx="4220965" cy="2795672"/>
          </a:xfrm>
          <a:prstGeom prst="rect">
            <a:avLst/>
          </a:prstGeom>
          <a:noFill/>
          <a:ln>
            <a:noFill/>
          </a:ln>
        </p:spPr>
      </p:pic>
      <p:sp>
        <p:nvSpPr>
          <p:cNvPr id="359" name="Google Shape;359;p41"/>
          <p:cNvSpPr/>
          <p:nvPr/>
        </p:nvSpPr>
        <p:spPr>
          <a:xfrm>
            <a:off x="4483823" y="6123584"/>
            <a:ext cx="3224353" cy="3692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13</a:t>
            </a:r>
            <a:r>
              <a:rPr lang="en-US" sz="1800" b="0" i="0" u="none" strike="noStrike" cap="none" dirty="0">
                <a:solidFill>
                  <a:srgbClr val="000000"/>
                </a:solidFill>
                <a:latin typeface="Calibri"/>
                <a:ea typeface="Calibri"/>
                <a:cs typeface="Calibri"/>
                <a:sym typeface="Calibri"/>
              </a:rPr>
              <a:t> 2D </a:t>
            </a:r>
            <a:r>
              <a:rPr lang="en-US" sz="1800" dirty="0">
                <a:latin typeface="Calibri"/>
                <a:ea typeface="Calibri"/>
                <a:cs typeface="Calibri"/>
                <a:sym typeface="Calibri"/>
              </a:rPr>
              <a:t>Bifurcation </a:t>
            </a:r>
            <a:r>
              <a:rPr lang="en-US" sz="1800" b="0" i="0" u="none" strike="noStrike" cap="none" dirty="0">
                <a:solidFill>
                  <a:srgbClr val="000000"/>
                </a:solidFill>
                <a:latin typeface="Calibri"/>
                <a:ea typeface="Calibri"/>
                <a:cs typeface="Calibri"/>
                <a:sym typeface="Calibri"/>
              </a:rPr>
              <a:t>Model</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8952"/>
    </mc:Choice>
    <mc:Fallback>
      <p:transition spd="slow" advTm="389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Power Cost: Blood Circulation</a:t>
            </a:r>
            <a:endParaRPr/>
          </a:p>
        </p:txBody>
      </p:sp>
      <p:sp>
        <p:nvSpPr>
          <p:cNvPr id="366" name="Google Shape;36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367" name="Google Shape;367;p42"/>
          <p:cNvPicPr preferRelativeResize="0">
            <a:picLocks noGrp="1"/>
          </p:cNvPicPr>
          <p:nvPr>
            <p:ph type="body" idx="1"/>
          </p:nvPr>
        </p:nvPicPr>
        <p:blipFill rotWithShape="1">
          <a:blip r:embed="rId3">
            <a:alphaModFix/>
          </a:blip>
          <a:srcRect/>
          <a:stretch/>
        </p:blipFill>
        <p:spPr>
          <a:xfrm>
            <a:off x="3086100" y="1969294"/>
            <a:ext cx="6019800" cy="4064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42250"/>
    </mc:Choice>
    <mc:Fallback>
      <p:transition spd="slow" advTm="422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Power Cost: Constraints</a:t>
            </a:r>
            <a:endParaRPr/>
          </a:p>
        </p:txBody>
      </p:sp>
      <p:sp>
        <p:nvSpPr>
          <p:cNvPr id="374" name="Google Shape;37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375" name="Google Shape;375;p43"/>
          <p:cNvPicPr preferRelativeResize="0">
            <a:picLocks noGrp="1"/>
          </p:cNvPicPr>
          <p:nvPr>
            <p:ph type="body" idx="1"/>
          </p:nvPr>
        </p:nvPicPr>
        <p:blipFill rotWithShape="1">
          <a:blip r:embed="rId3">
            <a:alphaModFix/>
          </a:blip>
          <a:srcRect/>
          <a:stretch/>
        </p:blipFill>
        <p:spPr>
          <a:xfrm>
            <a:off x="3867150" y="2921794"/>
            <a:ext cx="4457700" cy="2159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11911"/>
    </mc:Choice>
    <mc:Fallback>
      <p:transition spd="slow" advTm="119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6"/>
          <p:cNvPicPr preferRelativeResize="0"/>
          <p:nvPr/>
        </p:nvPicPr>
        <p:blipFill rotWithShape="1">
          <a:blip r:embed="rId3">
            <a:alphaModFix/>
          </a:blip>
          <a:srcRect/>
          <a:stretch/>
        </p:blipFill>
        <p:spPr>
          <a:xfrm>
            <a:off x="3151162" y="1462250"/>
            <a:ext cx="8202637" cy="4790600"/>
          </a:xfrm>
          <a:prstGeom prst="rect">
            <a:avLst/>
          </a:prstGeom>
          <a:noFill/>
          <a:ln>
            <a:noFill/>
          </a:ln>
        </p:spPr>
      </p:pic>
      <p:sp>
        <p:nvSpPr>
          <p:cNvPr id="172" name="Google Shape;172;p26"/>
          <p:cNvSpPr txBox="1">
            <a:spLocks noGrp="1"/>
          </p:cNvSpPr>
          <p:nvPr>
            <p:ph type="title"/>
          </p:nvPr>
        </p:nvSpPr>
        <p:spPr>
          <a:xfrm>
            <a:off x="838200" y="2400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Motivation</a:t>
            </a:r>
            <a:endParaRPr/>
          </a:p>
        </p:txBody>
      </p:sp>
      <p:sp>
        <p:nvSpPr>
          <p:cNvPr id="173" name="Google Shape;173;p26"/>
          <p:cNvSpPr txBox="1">
            <a:spLocks noGrp="1"/>
          </p:cNvSpPr>
          <p:nvPr>
            <p:ph type="body" idx="1"/>
          </p:nvPr>
        </p:nvSpPr>
        <p:spPr>
          <a:xfrm>
            <a:off x="838200" y="3441550"/>
            <a:ext cx="8967281" cy="317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sz="500" u="sng" dirty="0"/>
          </a:p>
          <a:p>
            <a:pPr marL="0" lvl="0" indent="0" algn="l" rtl="0">
              <a:lnSpc>
                <a:spcPct val="90000"/>
              </a:lnSpc>
              <a:spcBef>
                <a:spcPts val="1000"/>
              </a:spcBef>
              <a:spcAft>
                <a:spcPts val="0"/>
              </a:spcAft>
              <a:buSzPts val="1800"/>
              <a:buNone/>
            </a:pPr>
            <a:r>
              <a:rPr lang="en-US" sz="2400" b="1" u="sng" dirty="0"/>
              <a:t>Modelling tumor growth and its vascularization</a:t>
            </a:r>
            <a:endParaRPr sz="2400" b="1" dirty="0"/>
          </a:p>
          <a:p>
            <a:pPr marL="0" lvl="0" indent="0" algn="l" rtl="0">
              <a:lnSpc>
                <a:spcPct val="90000"/>
              </a:lnSpc>
              <a:spcBef>
                <a:spcPts val="1000"/>
              </a:spcBef>
              <a:spcAft>
                <a:spcPts val="0"/>
              </a:spcAft>
              <a:buSzPts val="1800"/>
              <a:buNone/>
            </a:pPr>
            <a:endParaRPr sz="1400" dirty="0"/>
          </a:p>
          <a:p>
            <a:pPr marL="457200" lvl="0" indent="-381000" algn="l" rtl="0">
              <a:lnSpc>
                <a:spcPct val="90000"/>
              </a:lnSpc>
              <a:spcBef>
                <a:spcPts val="0"/>
              </a:spcBef>
              <a:spcAft>
                <a:spcPts val="0"/>
              </a:spcAft>
              <a:buSzPts val="2400"/>
              <a:buChar char="•"/>
            </a:pPr>
            <a:r>
              <a:rPr lang="en-US" sz="2000" dirty="0"/>
              <a:t>Blood flow plays a vital role in metastasis. </a:t>
            </a:r>
            <a:endParaRPr sz="2000" dirty="0"/>
          </a:p>
          <a:p>
            <a:pPr marL="457200" lvl="0" indent="-381000" algn="l" rtl="0">
              <a:lnSpc>
                <a:spcPct val="90000"/>
              </a:lnSpc>
              <a:spcBef>
                <a:spcPts val="0"/>
              </a:spcBef>
              <a:spcAft>
                <a:spcPts val="0"/>
              </a:spcAft>
              <a:buSzPts val="2400"/>
              <a:buChar char="•"/>
            </a:pPr>
            <a:r>
              <a:rPr lang="en-US" sz="2000" dirty="0"/>
              <a:t>To study circulating tumor cells in metastasis and the location of secondary tumor sites detailed geometry of vascular network is needed. </a:t>
            </a:r>
            <a:endParaRPr sz="2000" dirty="0"/>
          </a:p>
          <a:p>
            <a:pPr marL="0" lvl="0" indent="0" algn="l" rtl="0">
              <a:lnSpc>
                <a:spcPct val="90000"/>
              </a:lnSpc>
              <a:spcBef>
                <a:spcPts val="1000"/>
              </a:spcBef>
              <a:spcAft>
                <a:spcPts val="0"/>
              </a:spcAft>
              <a:buSzPts val="1800"/>
              <a:buNone/>
            </a:pPr>
            <a:r>
              <a:rPr lang="en-US" sz="2000" dirty="0"/>
              <a:t>Our computational framework is aimed at providing this detailed network structure which could aid in predicting metastasis sites.</a:t>
            </a:r>
            <a:endParaRPr sz="2000" dirty="0"/>
          </a:p>
        </p:txBody>
      </p:sp>
      <p:sp>
        <p:nvSpPr>
          <p:cNvPr id="174" name="Google Shape;174;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75" name="Google Shape;175;p26"/>
          <p:cNvSpPr txBox="1"/>
          <p:nvPr/>
        </p:nvSpPr>
        <p:spPr>
          <a:xfrm>
            <a:off x="838200" y="1982250"/>
            <a:ext cx="21636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 Metastasis</a:t>
            </a:r>
            <a:endParaRPr sz="18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2050"/>
    </mc:Choice>
    <mc:Fallback>
      <p:transition spd="slow" advTm="320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Biological Constraints: Shear Stress</a:t>
            </a:r>
            <a:endParaRPr/>
          </a:p>
        </p:txBody>
      </p:sp>
      <p:pic>
        <p:nvPicPr>
          <p:cNvPr id="382" name="Google Shape;382;p44"/>
          <p:cNvPicPr preferRelativeResize="0">
            <a:picLocks noGrp="1"/>
          </p:cNvPicPr>
          <p:nvPr>
            <p:ph type="body" idx="1"/>
          </p:nvPr>
        </p:nvPicPr>
        <p:blipFill rotWithShape="1">
          <a:blip r:embed="rId3">
            <a:alphaModFix/>
          </a:blip>
          <a:srcRect/>
          <a:stretch/>
        </p:blipFill>
        <p:spPr>
          <a:xfrm>
            <a:off x="7810726" y="1253331"/>
            <a:ext cx="3543074" cy="4351338"/>
          </a:xfrm>
          <a:prstGeom prst="rect">
            <a:avLst/>
          </a:prstGeom>
          <a:noFill/>
          <a:ln>
            <a:noFill/>
          </a:ln>
        </p:spPr>
      </p:pic>
      <p:sp>
        <p:nvSpPr>
          <p:cNvPr id="383" name="Google Shape;3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384" name="Google Shape;384;p44"/>
          <p:cNvPicPr preferRelativeResize="0"/>
          <p:nvPr/>
        </p:nvPicPr>
        <p:blipFill rotWithShape="1">
          <a:blip r:embed="rId4">
            <a:alphaModFix/>
          </a:blip>
          <a:srcRect/>
          <a:stretch/>
        </p:blipFill>
        <p:spPr>
          <a:xfrm>
            <a:off x="838200" y="3751504"/>
            <a:ext cx="6642100" cy="2124229"/>
          </a:xfrm>
          <a:prstGeom prst="rect">
            <a:avLst/>
          </a:prstGeom>
          <a:noFill/>
          <a:ln>
            <a:noFill/>
          </a:ln>
        </p:spPr>
      </p:pic>
      <p:pic>
        <p:nvPicPr>
          <p:cNvPr id="385" name="Google Shape;385;p44"/>
          <p:cNvPicPr preferRelativeResize="0"/>
          <p:nvPr/>
        </p:nvPicPr>
        <p:blipFill rotWithShape="1">
          <a:blip r:embed="rId5">
            <a:alphaModFix/>
          </a:blip>
          <a:srcRect/>
          <a:stretch/>
        </p:blipFill>
        <p:spPr>
          <a:xfrm>
            <a:off x="2780435" y="1784999"/>
            <a:ext cx="3201680" cy="1644001"/>
          </a:xfrm>
          <a:prstGeom prst="rect">
            <a:avLst/>
          </a:prstGeom>
          <a:noFill/>
          <a:ln>
            <a:noFill/>
          </a:ln>
        </p:spPr>
      </p:pic>
      <p:sp>
        <p:nvSpPr>
          <p:cNvPr id="386" name="Google Shape;386;p44"/>
          <p:cNvSpPr/>
          <p:nvPr/>
        </p:nvSpPr>
        <p:spPr>
          <a:xfrm>
            <a:off x="8610600" y="5556354"/>
            <a:ext cx="2205934" cy="3692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14 Shear Stress</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3363"/>
    </mc:Choice>
    <mc:Fallback>
      <p:transition spd="slow" advTm="333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Local Optimization for Relaxation</a:t>
            </a:r>
            <a:endParaRPr/>
          </a:p>
        </p:txBody>
      </p:sp>
      <p:pic>
        <p:nvPicPr>
          <p:cNvPr id="392" name="Google Shape;392;p45"/>
          <p:cNvPicPr preferRelativeResize="0">
            <a:picLocks noGrp="1"/>
          </p:cNvPicPr>
          <p:nvPr>
            <p:ph type="body" idx="1"/>
          </p:nvPr>
        </p:nvPicPr>
        <p:blipFill rotWithShape="1">
          <a:blip r:embed="rId3">
            <a:alphaModFix/>
          </a:blip>
          <a:srcRect/>
          <a:stretch/>
        </p:blipFill>
        <p:spPr>
          <a:xfrm>
            <a:off x="1117600" y="2020094"/>
            <a:ext cx="9956800" cy="3962400"/>
          </a:xfrm>
          <a:prstGeom prst="rect">
            <a:avLst/>
          </a:prstGeom>
          <a:noFill/>
          <a:ln>
            <a:noFill/>
          </a:ln>
        </p:spPr>
      </p:pic>
      <p:sp>
        <p:nvSpPr>
          <p:cNvPr id="393" name="Google Shape;39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394" name="Google Shape;394;p45"/>
          <p:cNvSpPr/>
          <p:nvPr/>
        </p:nvSpPr>
        <p:spPr>
          <a:xfrm>
            <a:off x="9753600" y="3154362"/>
            <a:ext cx="939800" cy="240823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9313"/>
    </mc:Choice>
    <mc:Fallback>
      <p:transition spd="slow" advTm="931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Implementation: Preprocessing</a:t>
            </a:r>
            <a:endParaRPr/>
          </a:p>
        </p:txBody>
      </p:sp>
      <p:pic>
        <p:nvPicPr>
          <p:cNvPr id="401" name="Google Shape;401;p46"/>
          <p:cNvPicPr preferRelativeResize="0">
            <a:picLocks noGrp="1"/>
          </p:cNvPicPr>
          <p:nvPr>
            <p:ph type="body" idx="1"/>
          </p:nvPr>
        </p:nvPicPr>
        <p:blipFill rotWithShape="1">
          <a:blip r:embed="rId3">
            <a:alphaModFix/>
          </a:blip>
          <a:srcRect/>
          <a:stretch/>
        </p:blipFill>
        <p:spPr>
          <a:xfrm>
            <a:off x="4038600" y="2006600"/>
            <a:ext cx="3251200" cy="3251200"/>
          </a:xfrm>
          <a:prstGeom prst="rect">
            <a:avLst/>
          </a:prstGeom>
          <a:noFill/>
          <a:ln>
            <a:noFill/>
          </a:ln>
        </p:spPr>
      </p:pic>
      <p:sp>
        <p:nvSpPr>
          <p:cNvPr id="402" name="Google Shape;4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403" name="Google Shape;403;p46"/>
          <p:cNvPicPr preferRelativeResize="0"/>
          <p:nvPr/>
        </p:nvPicPr>
        <p:blipFill rotWithShape="1">
          <a:blip r:embed="rId4">
            <a:alphaModFix/>
          </a:blip>
          <a:srcRect/>
          <a:stretch/>
        </p:blipFill>
        <p:spPr>
          <a:xfrm>
            <a:off x="838200" y="2006600"/>
            <a:ext cx="3251200" cy="3251200"/>
          </a:xfrm>
          <a:prstGeom prst="rect">
            <a:avLst/>
          </a:prstGeom>
          <a:noFill/>
          <a:ln>
            <a:noFill/>
          </a:ln>
        </p:spPr>
      </p:pic>
      <p:sp>
        <p:nvSpPr>
          <p:cNvPr id="404" name="Google Shape;404;p46"/>
          <p:cNvSpPr txBox="1"/>
          <p:nvPr/>
        </p:nvSpPr>
        <p:spPr>
          <a:xfrm>
            <a:off x="5334000" y="5389046"/>
            <a:ext cx="19558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After</a:t>
            </a:r>
            <a:endParaRPr sz="1800" b="0" i="0" u="none" strike="noStrike" cap="none">
              <a:solidFill>
                <a:schemeClr val="dk1"/>
              </a:solidFill>
              <a:latin typeface="Calibri"/>
              <a:ea typeface="Calibri"/>
              <a:cs typeface="Calibri"/>
              <a:sym typeface="Calibri"/>
            </a:endParaRPr>
          </a:p>
        </p:txBody>
      </p:sp>
      <p:sp>
        <p:nvSpPr>
          <p:cNvPr id="405" name="Google Shape;405;p46"/>
          <p:cNvSpPr txBox="1"/>
          <p:nvPr/>
        </p:nvSpPr>
        <p:spPr>
          <a:xfrm>
            <a:off x="2082800" y="5442466"/>
            <a:ext cx="19558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Before</a:t>
            </a:r>
            <a:endParaRPr sz="1800" b="0" i="0" u="none" strike="noStrike" cap="none">
              <a:solidFill>
                <a:schemeClr val="dk1"/>
              </a:solidFill>
              <a:latin typeface="Calibri"/>
              <a:ea typeface="Calibri"/>
              <a:cs typeface="Calibri"/>
              <a:sym typeface="Calibri"/>
            </a:endParaRPr>
          </a:p>
        </p:txBody>
      </p:sp>
      <p:sp>
        <p:nvSpPr>
          <p:cNvPr id="406" name="Google Shape;406;p46"/>
          <p:cNvSpPr txBox="1"/>
          <p:nvPr/>
        </p:nvSpPr>
        <p:spPr>
          <a:xfrm>
            <a:off x="8013701" y="2717800"/>
            <a:ext cx="3936998"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Clip intensity</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Normalize</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Cubic projection</a:t>
            </a:r>
            <a:endParaRPr sz="1400" b="0" i="0" u="none" strike="noStrike" cap="none">
              <a:solidFill>
                <a:srgbClr val="000000"/>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07" name="Google Shape;407;p46"/>
          <p:cNvSpPr/>
          <p:nvPr/>
        </p:nvSpPr>
        <p:spPr>
          <a:xfrm>
            <a:off x="2552700" y="5791902"/>
            <a:ext cx="3251199" cy="3692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15 Effect of Preprocessing</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12817"/>
    </mc:Choice>
    <mc:Fallback>
      <p:transition spd="slow" advTm="1281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Implementation: Voxelize</a:t>
            </a:r>
            <a:endParaRPr/>
          </a:p>
        </p:txBody>
      </p:sp>
      <p:sp>
        <p:nvSpPr>
          <p:cNvPr id="414" name="Google Shape;414;p4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sp>
        <p:nvSpPr>
          <p:cNvPr id="415" name="Google Shape;415;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pic>
        <p:nvPicPr>
          <p:cNvPr id="416" name="Google Shape;416;p47"/>
          <p:cNvPicPr preferRelativeResize="0"/>
          <p:nvPr/>
        </p:nvPicPr>
        <p:blipFill rotWithShape="1">
          <a:blip r:embed="rId3">
            <a:alphaModFix/>
          </a:blip>
          <a:srcRect/>
          <a:stretch/>
        </p:blipFill>
        <p:spPr>
          <a:xfrm>
            <a:off x="1619530" y="1599755"/>
            <a:ext cx="3322121" cy="4207779"/>
          </a:xfrm>
          <a:prstGeom prst="rect">
            <a:avLst/>
          </a:prstGeom>
          <a:noFill/>
          <a:ln>
            <a:noFill/>
          </a:ln>
        </p:spPr>
      </p:pic>
      <p:pic>
        <p:nvPicPr>
          <p:cNvPr id="417" name="Google Shape;417;p47"/>
          <p:cNvPicPr preferRelativeResize="0"/>
          <p:nvPr/>
        </p:nvPicPr>
        <p:blipFill rotWithShape="1">
          <a:blip r:embed="rId4">
            <a:alphaModFix/>
          </a:blip>
          <a:srcRect/>
          <a:stretch/>
        </p:blipFill>
        <p:spPr>
          <a:xfrm rot="5400000">
            <a:off x="6506709" y="2042584"/>
            <a:ext cx="4207781" cy="3322120"/>
          </a:xfrm>
          <a:prstGeom prst="rect">
            <a:avLst/>
          </a:prstGeom>
          <a:noFill/>
          <a:ln>
            <a:noFill/>
          </a:ln>
        </p:spPr>
      </p:pic>
      <p:sp>
        <p:nvSpPr>
          <p:cNvPr id="418" name="Google Shape;418;p47"/>
          <p:cNvSpPr/>
          <p:nvPr/>
        </p:nvSpPr>
        <p:spPr>
          <a:xfrm>
            <a:off x="4576502" y="5992179"/>
            <a:ext cx="3038995" cy="3692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16 3D Models</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17013"/>
    </mc:Choice>
    <mc:Fallback>
      <p:transition spd="slow" advTm="170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Implementation: Optimization Algorithm</a:t>
            </a:r>
            <a:endParaRPr dirty="0"/>
          </a:p>
        </p:txBody>
      </p:sp>
      <p:sp>
        <p:nvSpPr>
          <p:cNvPr id="425" name="Google Shape;425;p48"/>
          <p:cNvSpPr txBox="1">
            <a:spLocks noGrp="1"/>
          </p:cNvSpPr>
          <p:nvPr>
            <p:ph type="body" idx="1"/>
          </p:nvPr>
        </p:nvSpPr>
        <p:spPr>
          <a:xfrm>
            <a:off x="838200" y="1439089"/>
            <a:ext cx="10521000" cy="44898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dirty="0"/>
              <a:t>Gradient descent with randomly sampled initial points</a:t>
            </a:r>
            <a:endParaRPr dirty="0"/>
          </a:p>
          <a:p>
            <a:pPr marL="0" lvl="0" indent="0" algn="l" rtl="0">
              <a:lnSpc>
                <a:spcPct val="90000"/>
              </a:lnSpc>
              <a:spcBef>
                <a:spcPts val="1000"/>
              </a:spcBef>
              <a:spcAft>
                <a:spcPts val="0"/>
              </a:spcAft>
              <a:buSzPts val="1800"/>
              <a:buNone/>
            </a:pPr>
            <a:endParaRPr dirty="0"/>
          </a:p>
        </p:txBody>
      </p:sp>
      <p:sp>
        <p:nvSpPr>
          <p:cNvPr id="426" name="Google Shape;426;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3274"/>
    </mc:Choice>
    <mc:Fallback>
      <p:transition spd="slow" advTm="2327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592E-B6DC-9B46-BF98-3B7372A3BE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DBFFE0-1EDA-F346-AD27-84BBD93A2B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C857E9-45EB-2844-B92B-3BF277B92C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082835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Future Thoughts</a:t>
            </a:r>
            <a:endParaRPr dirty="0"/>
          </a:p>
        </p:txBody>
      </p:sp>
      <p:sp>
        <p:nvSpPr>
          <p:cNvPr id="437" name="Google Shape;437;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dk1"/>
              </a:buClr>
              <a:buSzPts val="2800"/>
              <a:buChar char="•"/>
            </a:pPr>
            <a:r>
              <a:rPr lang="en-US" dirty="0"/>
              <a:t>Incorporate </a:t>
            </a:r>
            <a:r>
              <a:rPr lang="en-US" dirty="0" err="1"/>
              <a:t>vesselness</a:t>
            </a:r>
            <a:r>
              <a:rPr lang="en-US" dirty="0"/>
              <a:t> map into optimization</a:t>
            </a:r>
            <a:endParaRPr dirty="0"/>
          </a:p>
          <a:p>
            <a:pPr marL="228600" lvl="0" indent="-228600" algn="l" rtl="0">
              <a:lnSpc>
                <a:spcPct val="90000"/>
              </a:lnSpc>
              <a:spcBef>
                <a:spcPts val="1000"/>
              </a:spcBef>
              <a:spcAft>
                <a:spcPts val="0"/>
              </a:spcAft>
              <a:buClr>
                <a:schemeClr val="dk1"/>
              </a:buClr>
              <a:buSzPts val="2800"/>
              <a:buChar char="•"/>
            </a:pPr>
            <a:r>
              <a:rPr lang="en-US" dirty="0"/>
              <a:t>Angiogenesis-based optimization -&gt; resource distribution problem</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438" name="Google Shape;43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List of Tables and Figures</a:t>
            </a:r>
            <a:endParaRPr/>
          </a:p>
        </p:txBody>
      </p:sp>
      <p:sp>
        <p:nvSpPr>
          <p:cNvPr id="445" name="Google Shape;445;p5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a:t>Tables</a:t>
            </a:r>
            <a:endParaRPr/>
          </a:p>
          <a:p>
            <a:pPr marL="914400" lvl="1" indent="-342900" algn="l" rtl="0">
              <a:lnSpc>
                <a:spcPct val="90000"/>
              </a:lnSpc>
              <a:spcBef>
                <a:spcPts val="0"/>
              </a:spcBef>
              <a:spcAft>
                <a:spcPts val="0"/>
              </a:spcAft>
              <a:buSzPts val="1800"/>
              <a:buChar char="○"/>
            </a:pPr>
            <a:r>
              <a:rPr lang="en-US"/>
              <a:t>Table 1 </a:t>
            </a:r>
            <a:endParaRPr/>
          </a:p>
          <a:p>
            <a:pPr marL="914400" lvl="1" indent="-342900" algn="l" rtl="0">
              <a:lnSpc>
                <a:spcPct val="90000"/>
              </a:lnSpc>
              <a:spcBef>
                <a:spcPts val="0"/>
              </a:spcBef>
              <a:spcAft>
                <a:spcPts val="0"/>
              </a:spcAft>
              <a:buSzPts val="1800"/>
              <a:buChar char="○"/>
            </a:pPr>
            <a:r>
              <a:rPr lang="en-US"/>
              <a:t>Table 2 </a:t>
            </a:r>
            <a:endParaRPr/>
          </a:p>
          <a:p>
            <a:pPr marL="457200" lvl="0" indent="-342900" algn="l" rtl="0">
              <a:lnSpc>
                <a:spcPct val="90000"/>
              </a:lnSpc>
              <a:spcBef>
                <a:spcPts val="0"/>
              </a:spcBef>
              <a:spcAft>
                <a:spcPts val="0"/>
              </a:spcAft>
              <a:buSzPts val="1800"/>
              <a:buChar char="●"/>
            </a:pPr>
            <a:r>
              <a:rPr lang="en-US"/>
              <a:t>Figures</a:t>
            </a:r>
            <a:endParaRPr/>
          </a:p>
          <a:p>
            <a:pPr marL="914400" lvl="1" indent="-342900" algn="l" rtl="0">
              <a:lnSpc>
                <a:spcPct val="90000"/>
              </a:lnSpc>
              <a:spcBef>
                <a:spcPts val="0"/>
              </a:spcBef>
              <a:spcAft>
                <a:spcPts val="0"/>
              </a:spcAft>
              <a:buSzPts val="1800"/>
              <a:buChar char="○"/>
            </a:pPr>
            <a:r>
              <a:rPr lang="en-US"/>
              <a:t>Fig. 1</a:t>
            </a:r>
            <a:endParaRPr/>
          </a:p>
          <a:p>
            <a:pPr marL="914400" lvl="1" indent="-342900" algn="l" rtl="0">
              <a:lnSpc>
                <a:spcPct val="90000"/>
              </a:lnSpc>
              <a:spcBef>
                <a:spcPts val="0"/>
              </a:spcBef>
              <a:spcAft>
                <a:spcPts val="0"/>
              </a:spcAft>
              <a:buSzPts val="1800"/>
              <a:buChar char="○"/>
            </a:pPr>
            <a:r>
              <a:rPr lang="en-US"/>
              <a:t>Fig.2</a:t>
            </a:r>
            <a:endParaRPr/>
          </a:p>
          <a:p>
            <a:pPr marL="914400" lvl="1" indent="-342900" algn="l" rtl="0">
              <a:lnSpc>
                <a:spcPct val="90000"/>
              </a:lnSpc>
              <a:spcBef>
                <a:spcPts val="0"/>
              </a:spcBef>
              <a:spcAft>
                <a:spcPts val="0"/>
              </a:spcAft>
              <a:buSzPts val="1800"/>
              <a:buChar char="○"/>
            </a:pPr>
            <a:r>
              <a:rPr lang="en-US"/>
              <a:t>Fig. 3, 4, 5, 6, 7 </a:t>
            </a:r>
            <a:endParaRPr/>
          </a:p>
        </p:txBody>
      </p:sp>
      <p:sp>
        <p:nvSpPr>
          <p:cNvPr id="446" name="Google Shape;446;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452" name="Google Shape;452;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just" rtl="0">
              <a:lnSpc>
                <a:spcPct val="70000"/>
              </a:lnSpc>
              <a:spcBef>
                <a:spcPts val="0"/>
              </a:spcBef>
              <a:spcAft>
                <a:spcPts val="0"/>
              </a:spcAft>
              <a:buClr>
                <a:schemeClr val="dk1"/>
              </a:buClr>
              <a:buSzPts val="1750"/>
              <a:buNone/>
            </a:pPr>
            <a:r>
              <a:rPr lang="en-US" sz="1750"/>
              <a:t>Christopher P.Cheng. Chapter 4 - Geometric Modeling of Vasculature. Academic Press, 2019, pp. 45–66. isbn: 9780128157138. doi: https:// doi.org/10.1016/B978-0-12-815713-8.00004-8. </a:t>
            </a:r>
            <a:endParaRPr/>
          </a:p>
          <a:p>
            <a:pPr marL="0" lvl="0" indent="0" algn="just" rtl="0">
              <a:lnSpc>
                <a:spcPct val="70000"/>
              </a:lnSpc>
              <a:spcBef>
                <a:spcPts val="1000"/>
              </a:spcBef>
              <a:spcAft>
                <a:spcPts val="0"/>
              </a:spcAft>
              <a:buClr>
                <a:schemeClr val="dk1"/>
              </a:buClr>
              <a:buSzPts val="1750"/>
              <a:buNone/>
            </a:pPr>
            <a:r>
              <a:rPr lang="en-US" sz="1750"/>
              <a:t>Cemil Kirbas and Frances Quek. “A Review of Vessel Extraction Techniques and Algorithms”. In: ACM Computing Surveys 36.2 (2004), pp. 81– 121. </a:t>
            </a:r>
            <a:endParaRPr/>
          </a:p>
          <a:p>
            <a:pPr marL="0" lvl="0" indent="0" algn="just" rtl="0">
              <a:lnSpc>
                <a:spcPct val="70000"/>
              </a:lnSpc>
              <a:spcBef>
                <a:spcPts val="1000"/>
              </a:spcBef>
              <a:spcAft>
                <a:spcPts val="0"/>
              </a:spcAft>
              <a:buClr>
                <a:schemeClr val="dk1"/>
              </a:buClr>
              <a:buSzPts val="1750"/>
              <a:buNone/>
            </a:pPr>
            <a:r>
              <a:rPr lang="en-US" sz="1750"/>
              <a:t>Elif Tekin et al. “Do Vascular Networks Branch Optimally or Randomly across Spatial Scales?” In: PLOS Computational Biology 12.11 (2016), e1005223. doi: 10.1371/journal.pcbi.1005223. </a:t>
            </a:r>
            <a:endParaRPr/>
          </a:p>
          <a:p>
            <a:pPr marL="0" lvl="0" indent="0" algn="just" rtl="0">
              <a:lnSpc>
                <a:spcPct val="70000"/>
              </a:lnSpc>
              <a:spcBef>
                <a:spcPts val="1000"/>
              </a:spcBef>
              <a:spcAft>
                <a:spcPts val="0"/>
              </a:spcAft>
              <a:buClr>
                <a:schemeClr val="dk1"/>
              </a:buClr>
              <a:buSzPts val="1750"/>
              <a:buNone/>
            </a:pPr>
            <a:r>
              <a:rPr lang="en-US" sz="1750"/>
              <a:t>Ferdinand le Noble Elizabeth A. V. Jones and Anne Eichmann. “What Determines Blood Vessel Structure? Genetic Prespecification vs. Hemodynamics”. In: Physiology 21 (2006), pp. 388–395. doi: 10.1152/physiol. 00020.2006. </a:t>
            </a:r>
            <a:endParaRPr/>
          </a:p>
          <a:p>
            <a:pPr marL="0" lvl="0" indent="0" algn="just" rtl="0">
              <a:lnSpc>
                <a:spcPct val="70000"/>
              </a:lnSpc>
              <a:spcBef>
                <a:spcPts val="1000"/>
              </a:spcBef>
              <a:spcAft>
                <a:spcPts val="0"/>
              </a:spcAft>
              <a:buClr>
                <a:schemeClr val="dk1"/>
              </a:buClr>
              <a:buSzPts val="1750"/>
              <a:buNone/>
            </a:pPr>
            <a:r>
              <a:rPr lang="en-US" sz="1750"/>
              <a:t>Santhosh Kumar K. Sudhir B. J. “Moyamoya Disease: Using Computational Fluid Dynamics to propose a novel “Mechanical Theory” of pathogenesis”. In: ICIIBMS 2018, Track 3: Bioinformatics, Medical Imaging and Neuroscience, Bangkok, Thailand. IEEE. 2018. </a:t>
            </a:r>
            <a:endParaRPr/>
          </a:p>
          <a:p>
            <a:pPr marL="0" lvl="0" indent="0" algn="just" rtl="0">
              <a:lnSpc>
                <a:spcPct val="70000"/>
              </a:lnSpc>
              <a:spcBef>
                <a:spcPts val="1000"/>
              </a:spcBef>
              <a:spcAft>
                <a:spcPts val="0"/>
              </a:spcAft>
              <a:buClr>
                <a:schemeClr val="dk1"/>
              </a:buClr>
              <a:buSzPts val="1750"/>
              <a:buNone/>
            </a:pPr>
            <a:r>
              <a:rPr lang="en-US" sz="1750"/>
              <a:t>Secomb TW Pries AR and Gaehtgens P. “Design principles of vascular beds”. In: 2008 IEEE Conference on Soft Computing in Industrial Applications 77 (1995), pp. 1017–1023. </a:t>
            </a:r>
            <a:endParaRPr/>
          </a:p>
          <a:p>
            <a:pPr marL="0" lvl="0" indent="0" algn="just" rtl="0">
              <a:lnSpc>
                <a:spcPct val="70000"/>
              </a:lnSpc>
              <a:spcBef>
                <a:spcPts val="1000"/>
              </a:spcBef>
              <a:spcAft>
                <a:spcPts val="0"/>
              </a:spcAft>
              <a:buClr>
                <a:schemeClr val="dk1"/>
              </a:buClr>
              <a:buSzPts val="1750"/>
              <a:buNone/>
            </a:pPr>
            <a:r>
              <a:rPr lang="en-US" sz="1750"/>
              <a:t>F.Caliv ́aetal.“A Fluid-Dynamic Based Approach to Reconnect the Retinal Vessels in Fundus Photography”. In: 2017 39th Annual International Conference of the IEEE Engineering in Medicine and Biology Society (EMBC), Seogwipo. 2017, pp. 360–364. doi: 10.1109/EMBC.2017. 8036837. </a:t>
            </a:r>
            <a:endParaRPr/>
          </a:p>
          <a:p>
            <a:pPr marL="0" lvl="0" indent="0" algn="just" rtl="0">
              <a:lnSpc>
                <a:spcPct val="70000"/>
              </a:lnSpc>
              <a:spcBef>
                <a:spcPts val="1000"/>
              </a:spcBef>
              <a:spcAft>
                <a:spcPts val="0"/>
              </a:spcAft>
              <a:buClr>
                <a:schemeClr val="dk1"/>
              </a:buClr>
              <a:buSzPts val="1750"/>
              <a:buNone/>
            </a:pPr>
            <a:endParaRPr sz="1750"/>
          </a:p>
          <a:p>
            <a:pPr marL="0" lvl="0" indent="0" algn="just" rtl="0">
              <a:lnSpc>
                <a:spcPct val="70000"/>
              </a:lnSpc>
              <a:spcBef>
                <a:spcPts val="1000"/>
              </a:spcBef>
              <a:spcAft>
                <a:spcPts val="0"/>
              </a:spcAft>
              <a:buClr>
                <a:schemeClr val="dk1"/>
              </a:buClr>
              <a:buSzPts val="1750"/>
              <a:buNone/>
            </a:pPr>
            <a:endParaRPr sz="1750"/>
          </a:p>
        </p:txBody>
      </p:sp>
      <p:sp>
        <p:nvSpPr>
          <p:cNvPr id="453" name="Google Shape;45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58"/>
        <p:cNvGrpSpPr/>
        <p:nvPr/>
      </p:nvGrpSpPr>
      <p:grpSpPr>
        <a:xfrm>
          <a:off x="0" y="0"/>
          <a:ext cx="0" cy="0"/>
          <a:chOff x="0" y="0"/>
          <a:chExt cx="0" cy="0"/>
        </a:xfrm>
      </p:grpSpPr>
      <p:sp>
        <p:nvSpPr>
          <p:cNvPr id="459" name="Google Shape;459;p52"/>
          <p:cNvSpPr txBox="1">
            <a:spLocks noGrp="1"/>
          </p:cNvSpPr>
          <p:nvPr>
            <p:ph type="body" idx="1"/>
          </p:nvPr>
        </p:nvSpPr>
        <p:spPr>
          <a:xfrm>
            <a:off x="838200" y="743125"/>
            <a:ext cx="10515600" cy="5433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750"/>
              <a:t>Nelson T R , Manchester D K . Modeling of lung morphogenesis using fractal geometries.[J]. </a:t>
            </a:r>
            <a:endParaRPr sz="1750"/>
          </a:p>
          <a:p>
            <a:pPr marL="0" lvl="0" indent="0" algn="l" rtl="0">
              <a:lnSpc>
                <a:spcPct val="90000"/>
              </a:lnSpc>
              <a:spcBef>
                <a:spcPts val="1000"/>
              </a:spcBef>
              <a:spcAft>
                <a:spcPts val="0"/>
              </a:spcAft>
              <a:buSzPts val="1800"/>
              <a:buNone/>
            </a:pPr>
            <a:r>
              <a:rPr lang="en-US" sz="1750"/>
              <a:t>Schwen L O , Preusser T . Analysis and Algorithmic Generation of Hepatic Vascular Systems[J]. International Journal of Hepatology, 2012, 2012:1-17.</a:t>
            </a:r>
            <a:endParaRPr sz="1750"/>
          </a:p>
          <a:p>
            <a:pPr marL="0" lvl="0" indent="0" algn="l" rtl="0">
              <a:lnSpc>
                <a:spcPct val="90000"/>
              </a:lnSpc>
              <a:spcBef>
                <a:spcPts val="1000"/>
              </a:spcBef>
              <a:spcAft>
                <a:spcPts val="0"/>
              </a:spcAft>
              <a:buSzPts val="1800"/>
              <a:buNone/>
            </a:pPr>
            <a:r>
              <a:rPr lang="en-US" sz="1750">
                <a:highlight>
                  <a:srgbClr val="FFFFFF"/>
                </a:highlight>
              </a:rPr>
              <a:t>Elif T , David H , Newberry M G , et al. Do Vascular Networks Branch Optimally or Randomly across Spatial Scales?[J]. PLOS Computational Biology, 2016, 12(11):e1005223-.</a:t>
            </a:r>
            <a:endParaRPr sz="1750">
              <a:highlight>
                <a:srgbClr val="FFFFFF"/>
              </a:highlight>
            </a:endParaRPr>
          </a:p>
          <a:p>
            <a:pPr marL="0" lvl="0" indent="0" algn="l" rtl="0">
              <a:lnSpc>
                <a:spcPct val="90000"/>
              </a:lnSpc>
              <a:spcBef>
                <a:spcPts val="1000"/>
              </a:spcBef>
              <a:spcAft>
                <a:spcPts val="0"/>
              </a:spcAft>
              <a:buSzPts val="1800"/>
              <a:buNone/>
            </a:pPr>
            <a:r>
              <a:rPr lang="en-US" sz="1750">
                <a:highlight>
                  <a:srgbClr val="FFFFFF"/>
                </a:highlight>
              </a:rPr>
              <a:t>Hughes, Alun D . Optimality, cost minimization and the design of arterial networks[J]. Artery Research, 2015, 10:1-10.</a:t>
            </a:r>
            <a:endParaRPr sz="1750">
              <a:highlight>
                <a:srgbClr val="FFFFFF"/>
              </a:highlight>
            </a:endParaRPr>
          </a:p>
          <a:p>
            <a:pPr marL="0" lvl="0" indent="0" algn="l" rtl="0">
              <a:lnSpc>
                <a:spcPct val="90000"/>
              </a:lnSpc>
              <a:spcBef>
                <a:spcPts val="1000"/>
              </a:spcBef>
              <a:spcAft>
                <a:spcPts val="0"/>
              </a:spcAft>
              <a:buSzPts val="1800"/>
              <a:buNone/>
            </a:pPr>
            <a:r>
              <a:rPr lang="en-US" sz="1750">
                <a:highlight>
                  <a:srgbClr val="FFFFFF"/>
                </a:highlight>
              </a:rPr>
              <a:t>M. ZAMIR. Nonsymmetrical Bifurcations in Arterial Branching[J]. Journal of General Physiology, 1978, 72(6):837.</a:t>
            </a:r>
            <a:endParaRPr sz="1750">
              <a:highlight>
                <a:srgbClr val="FFFFFF"/>
              </a:highlight>
            </a:endParaRPr>
          </a:p>
          <a:p>
            <a:pPr marL="0" lvl="0" indent="0" algn="l" rtl="0">
              <a:lnSpc>
                <a:spcPct val="90000"/>
              </a:lnSpc>
              <a:spcBef>
                <a:spcPts val="1000"/>
              </a:spcBef>
              <a:spcAft>
                <a:spcPts val="0"/>
              </a:spcAft>
              <a:buSzPts val="1800"/>
              <a:buNone/>
            </a:pPr>
            <a:r>
              <a:rPr lang="en-US" sz="1750">
                <a:highlight>
                  <a:srgbClr val="FFFFFF"/>
                </a:highlight>
              </a:rPr>
              <a:t>Zamir, M. The role of shear forces in arterial branching[J]. The Journal of General Physiology, 1976, 67(2):213-222.</a:t>
            </a:r>
            <a:endParaRPr sz="1750">
              <a:highlight>
                <a:srgbClr val="FFFFFF"/>
              </a:highlight>
            </a:endParaRPr>
          </a:p>
          <a:p>
            <a:pPr marL="0" lvl="0" indent="0" algn="l" rtl="0">
              <a:lnSpc>
                <a:spcPct val="90000"/>
              </a:lnSpc>
              <a:spcBef>
                <a:spcPts val="1000"/>
              </a:spcBef>
              <a:spcAft>
                <a:spcPts val="0"/>
              </a:spcAft>
              <a:buSzPts val="1800"/>
              <a:buNone/>
            </a:pPr>
            <a:r>
              <a:rPr lang="en-US" sz="1750">
                <a:highlight>
                  <a:srgbClr val="FFFFFF"/>
                </a:highlight>
              </a:rPr>
              <a:t>Murray, C. D . THE PHYSIOLOGICAL PRINCIPLE OF MINIMUM WORK APPLIED TO THE ANGLE OF BRANCHING OF ARTERIES[J]. The Journal of General Physiology, 1926, 9(6):835-841.</a:t>
            </a:r>
            <a:endParaRPr sz="1750">
              <a:highlight>
                <a:srgbClr val="FFFFFF"/>
              </a:highlight>
            </a:endParaRPr>
          </a:p>
          <a:p>
            <a:pPr marL="0" lvl="0" indent="0" algn="l" rtl="0">
              <a:lnSpc>
                <a:spcPct val="90000"/>
              </a:lnSpc>
              <a:spcBef>
                <a:spcPts val="1000"/>
              </a:spcBef>
              <a:spcAft>
                <a:spcPts val="0"/>
              </a:spcAft>
              <a:buSzPts val="1800"/>
              <a:buNone/>
            </a:pPr>
            <a:r>
              <a:rPr lang="en-US" sz="1750">
                <a:highlight>
                  <a:srgbClr val="FFFFFF"/>
                </a:highlight>
              </a:rPr>
              <a:t>Georg M , Preusser T , Hahn H K , et al. Global Constructive Optimization of Vascular Systems[J]. 2010.</a:t>
            </a:r>
            <a:endParaRPr sz="1750">
              <a:highlight>
                <a:srgbClr val="FFFFFF"/>
              </a:highlight>
            </a:endParaRPr>
          </a:p>
        </p:txBody>
      </p:sp>
      <p:sp>
        <p:nvSpPr>
          <p:cNvPr id="460" name="Google Shape;460;p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Patient-specific Vascular Network</a:t>
            </a:r>
            <a:endParaRPr dirty="0"/>
          </a:p>
        </p:txBody>
      </p:sp>
      <p:sp>
        <p:nvSpPr>
          <p:cNvPr id="182" name="Google Shape;182;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83" name="Google Shape;183;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pic>
        <p:nvPicPr>
          <p:cNvPr id="184" name="Google Shape;184;p27"/>
          <p:cNvPicPr preferRelativeResize="0"/>
          <p:nvPr/>
        </p:nvPicPr>
        <p:blipFill>
          <a:blip r:embed="rId3">
            <a:alphaModFix/>
          </a:blip>
          <a:stretch>
            <a:fillRect/>
          </a:stretch>
        </p:blipFill>
        <p:spPr>
          <a:xfrm>
            <a:off x="838200" y="1810475"/>
            <a:ext cx="4114800" cy="4114800"/>
          </a:xfrm>
          <a:prstGeom prst="rect">
            <a:avLst/>
          </a:prstGeom>
          <a:noFill/>
          <a:ln>
            <a:noFill/>
          </a:ln>
        </p:spPr>
      </p:pic>
      <p:pic>
        <p:nvPicPr>
          <p:cNvPr id="185" name="Google Shape;185;p27"/>
          <p:cNvPicPr preferRelativeResize="0"/>
          <p:nvPr/>
        </p:nvPicPr>
        <p:blipFill>
          <a:blip r:embed="rId4">
            <a:alphaModFix/>
          </a:blip>
          <a:stretch>
            <a:fillRect/>
          </a:stretch>
        </p:blipFill>
        <p:spPr>
          <a:xfrm>
            <a:off x="6163325" y="2267675"/>
            <a:ext cx="5056632" cy="3200400"/>
          </a:xfrm>
          <a:prstGeom prst="rect">
            <a:avLst/>
          </a:prstGeom>
          <a:noFill/>
          <a:ln>
            <a:noFill/>
          </a:ln>
        </p:spPr>
      </p:pic>
      <p:sp>
        <p:nvSpPr>
          <p:cNvPr id="7" name="Google Shape;212;p28">
            <a:extLst>
              <a:ext uri="{FF2B5EF4-FFF2-40B4-BE49-F238E27FC236}">
                <a16:creationId xmlns:a16="http://schemas.microsoft.com/office/drawing/2014/main" id="{E3CB6FB9-7A77-5643-BEA2-536C30D9D82F}"/>
              </a:ext>
            </a:extLst>
          </p:cNvPr>
          <p:cNvSpPr txBox="1"/>
          <p:nvPr/>
        </p:nvSpPr>
        <p:spPr>
          <a:xfrm>
            <a:off x="936300" y="5953696"/>
            <a:ext cx="40167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2 Brain Angiography</a:t>
            </a:r>
            <a:endParaRPr sz="1800" b="0" i="0" u="none" strike="noStrike" cap="none" dirty="0">
              <a:solidFill>
                <a:srgbClr val="000000"/>
              </a:solidFill>
              <a:latin typeface="Calibri"/>
              <a:ea typeface="Calibri"/>
              <a:cs typeface="Calibri"/>
              <a:sym typeface="Calibri"/>
            </a:endParaRPr>
          </a:p>
        </p:txBody>
      </p:sp>
      <p:sp>
        <p:nvSpPr>
          <p:cNvPr id="8" name="Google Shape;212;p28">
            <a:extLst>
              <a:ext uri="{FF2B5EF4-FFF2-40B4-BE49-F238E27FC236}">
                <a16:creationId xmlns:a16="http://schemas.microsoft.com/office/drawing/2014/main" id="{257E344F-E7C1-4745-9B87-9A8D8E6909D8}"/>
              </a:ext>
            </a:extLst>
          </p:cNvPr>
          <p:cNvSpPr txBox="1"/>
          <p:nvPr/>
        </p:nvSpPr>
        <p:spPr>
          <a:xfrm>
            <a:off x="6647548" y="5953696"/>
            <a:ext cx="4572409"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3 Idealized Brain Vascular Network</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19754"/>
    </mc:Choice>
    <mc:Fallback>
      <p:transition spd="slow" advTm="197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Traditional 3D Vessel Reconstruction</a:t>
            </a:r>
            <a:endParaRPr/>
          </a:p>
        </p:txBody>
      </p:sp>
      <p:grpSp>
        <p:nvGrpSpPr>
          <p:cNvPr id="191" name="Google Shape;191;p28"/>
          <p:cNvGrpSpPr/>
          <p:nvPr/>
        </p:nvGrpSpPr>
        <p:grpSpPr>
          <a:xfrm>
            <a:off x="843334" y="1984978"/>
            <a:ext cx="10505330" cy="955030"/>
            <a:chOff x="5134" y="1698153"/>
            <a:chExt cx="10505330" cy="955030"/>
          </a:xfrm>
        </p:grpSpPr>
        <p:sp>
          <p:nvSpPr>
            <p:cNvPr id="192" name="Google Shape;192;p28"/>
            <p:cNvSpPr/>
            <p:nvPr/>
          </p:nvSpPr>
          <p:spPr>
            <a:xfrm>
              <a:off x="5134" y="1698153"/>
              <a:ext cx="1591716" cy="95503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8"/>
            <p:cNvSpPr txBox="1"/>
            <p:nvPr/>
          </p:nvSpPr>
          <p:spPr>
            <a:xfrm>
              <a:off x="33106" y="1726125"/>
              <a:ext cx="1535772" cy="89908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Medical Image Viewing</a:t>
              </a:r>
              <a:endParaRPr sz="1400" b="0" i="0" u="none" strike="noStrike" cap="none">
                <a:solidFill>
                  <a:srgbClr val="000000"/>
                </a:solidFill>
                <a:latin typeface="Arial"/>
                <a:ea typeface="Arial"/>
                <a:cs typeface="Arial"/>
                <a:sym typeface="Arial"/>
              </a:endParaRPr>
            </a:p>
          </p:txBody>
        </p:sp>
        <p:sp>
          <p:nvSpPr>
            <p:cNvPr id="194" name="Google Shape;194;p28"/>
            <p:cNvSpPr/>
            <p:nvPr/>
          </p:nvSpPr>
          <p:spPr>
            <a:xfrm>
              <a:off x="1756023"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8"/>
            <p:cNvSpPr txBox="1"/>
            <p:nvPr/>
          </p:nvSpPr>
          <p:spPr>
            <a:xfrm>
              <a:off x="1756023"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96" name="Google Shape;196;p28"/>
            <p:cNvSpPr/>
            <p:nvPr/>
          </p:nvSpPr>
          <p:spPr>
            <a:xfrm>
              <a:off x="2233538" y="1698153"/>
              <a:ext cx="1591716" cy="95503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8"/>
            <p:cNvSpPr txBox="1"/>
            <p:nvPr/>
          </p:nvSpPr>
          <p:spPr>
            <a:xfrm>
              <a:off x="2261510" y="1726125"/>
              <a:ext cx="1535772" cy="89908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Image Segmentation</a:t>
              </a:r>
              <a:endParaRPr sz="1800" b="1" i="0" u="none" strike="noStrike" cap="none">
                <a:solidFill>
                  <a:srgbClr val="000000"/>
                </a:solidFill>
                <a:latin typeface="Arial"/>
                <a:ea typeface="Arial"/>
                <a:cs typeface="Arial"/>
                <a:sym typeface="Arial"/>
              </a:endParaRPr>
            </a:p>
          </p:txBody>
        </p:sp>
        <p:sp>
          <p:nvSpPr>
            <p:cNvPr id="198" name="Google Shape;198;p28"/>
            <p:cNvSpPr/>
            <p:nvPr/>
          </p:nvSpPr>
          <p:spPr>
            <a:xfrm>
              <a:off x="3984426"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txBox="1"/>
            <p:nvPr/>
          </p:nvSpPr>
          <p:spPr>
            <a:xfrm>
              <a:off x="3984426"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0" name="Google Shape;200;p28"/>
            <p:cNvSpPr/>
            <p:nvPr/>
          </p:nvSpPr>
          <p:spPr>
            <a:xfrm>
              <a:off x="4461941" y="1698153"/>
              <a:ext cx="1591716" cy="95503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8"/>
            <p:cNvSpPr txBox="1"/>
            <p:nvPr/>
          </p:nvSpPr>
          <p:spPr>
            <a:xfrm>
              <a:off x="4489913" y="1726125"/>
              <a:ext cx="1535772" cy="89908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Centerline Extraction</a:t>
              </a:r>
              <a:endParaRPr sz="1400" b="0" i="0" u="none" strike="noStrike" cap="none">
                <a:solidFill>
                  <a:srgbClr val="000000"/>
                </a:solidFill>
                <a:latin typeface="Arial"/>
                <a:ea typeface="Arial"/>
                <a:cs typeface="Arial"/>
                <a:sym typeface="Arial"/>
              </a:endParaRPr>
            </a:p>
          </p:txBody>
        </p:sp>
        <p:sp>
          <p:nvSpPr>
            <p:cNvPr id="202" name="Google Shape;202;p28"/>
            <p:cNvSpPr/>
            <p:nvPr/>
          </p:nvSpPr>
          <p:spPr>
            <a:xfrm>
              <a:off x="6212830"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8"/>
            <p:cNvSpPr txBox="1"/>
            <p:nvPr/>
          </p:nvSpPr>
          <p:spPr>
            <a:xfrm>
              <a:off x="6212830"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4" name="Google Shape;204;p28"/>
            <p:cNvSpPr/>
            <p:nvPr/>
          </p:nvSpPr>
          <p:spPr>
            <a:xfrm>
              <a:off x="6690345" y="1698153"/>
              <a:ext cx="1591716" cy="95503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8"/>
            <p:cNvSpPr txBox="1"/>
            <p:nvPr/>
          </p:nvSpPr>
          <p:spPr>
            <a:xfrm>
              <a:off x="6718317" y="1726125"/>
              <a:ext cx="1535772" cy="89908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Mesh Generation</a:t>
              </a:r>
              <a:endParaRPr sz="1400" b="0" i="0" u="none" strike="noStrike" cap="none">
                <a:solidFill>
                  <a:srgbClr val="000000"/>
                </a:solidFill>
                <a:latin typeface="Arial"/>
                <a:ea typeface="Arial"/>
                <a:cs typeface="Arial"/>
                <a:sym typeface="Arial"/>
              </a:endParaRPr>
            </a:p>
          </p:txBody>
        </p:sp>
        <p:sp>
          <p:nvSpPr>
            <p:cNvPr id="206" name="Google Shape;206;p28"/>
            <p:cNvSpPr/>
            <p:nvPr/>
          </p:nvSpPr>
          <p:spPr>
            <a:xfrm>
              <a:off x="8441233" y="1978296"/>
              <a:ext cx="337443" cy="394745"/>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8"/>
            <p:cNvSpPr txBox="1"/>
            <p:nvPr/>
          </p:nvSpPr>
          <p:spPr>
            <a:xfrm>
              <a:off x="8441233" y="2057245"/>
              <a:ext cx="236210" cy="23684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8" name="Google Shape;208;p28"/>
            <p:cNvSpPr/>
            <p:nvPr/>
          </p:nvSpPr>
          <p:spPr>
            <a:xfrm>
              <a:off x="8918748" y="1698153"/>
              <a:ext cx="1591716" cy="955030"/>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8"/>
            <p:cNvSpPr txBox="1"/>
            <p:nvPr/>
          </p:nvSpPr>
          <p:spPr>
            <a:xfrm>
              <a:off x="8946720" y="1726125"/>
              <a:ext cx="1535772" cy="89908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Postprocessing</a:t>
              </a:r>
              <a:endParaRPr sz="1400" b="0" i="0" u="none" strike="noStrike" cap="none">
                <a:solidFill>
                  <a:srgbClr val="000000"/>
                </a:solidFill>
                <a:latin typeface="Arial"/>
                <a:ea typeface="Arial"/>
                <a:cs typeface="Arial"/>
                <a:sym typeface="Arial"/>
              </a:endParaRPr>
            </a:p>
          </p:txBody>
        </p:sp>
      </p:grpSp>
      <p:sp>
        <p:nvSpPr>
          <p:cNvPr id="210" name="Google Shape;2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11" name="Google Shape;211;p28"/>
          <p:cNvSpPr/>
          <p:nvPr/>
        </p:nvSpPr>
        <p:spPr>
          <a:xfrm>
            <a:off x="2705951" y="3455725"/>
            <a:ext cx="4208700" cy="1703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n-US" sz="2000" dirty="0">
                <a:solidFill>
                  <a:schemeClr val="dk1"/>
                </a:solidFill>
                <a:latin typeface="Calibri"/>
                <a:ea typeface="Calibri"/>
                <a:cs typeface="Calibri"/>
                <a:sym typeface="Calibri"/>
              </a:rPr>
              <a:t>thresholding</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1000"/>
              </a:spcBef>
              <a:spcAft>
                <a:spcPts val="0"/>
              </a:spcAft>
              <a:buClr>
                <a:srgbClr val="000000"/>
              </a:buClr>
              <a:buSzPts val="2000"/>
              <a:buFont typeface="Arial" panose="020B0604020202020204" pitchFamily="34" charset="0"/>
              <a:buChar char="•"/>
            </a:pPr>
            <a:r>
              <a:rPr lang="en-US" sz="2000" dirty="0">
                <a:solidFill>
                  <a:schemeClr val="dk1"/>
                </a:solidFill>
                <a:latin typeface="Calibri"/>
                <a:ea typeface="Calibri"/>
                <a:cs typeface="Calibri"/>
                <a:sym typeface="Calibri"/>
              </a:rPr>
              <a:t>region growing</a:t>
            </a: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1000"/>
              </a:spcBef>
              <a:spcAft>
                <a:spcPts val="0"/>
              </a:spcAft>
              <a:buClr>
                <a:srgbClr val="000000"/>
              </a:buClr>
              <a:buSzPts val="2000"/>
              <a:buFont typeface="Arial" panose="020B0604020202020204" pitchFamily="34" charset="0"/>
              <a:buChar char="•"/>
            </a:pPr>
            <a:r>
              <a:rPr lang="en-US" sz="2000" dirty="0">
                <a:solidFill>
                  <a:schemeClr val="dk1"/>
                </a:solidFill>
                <a:latin typeface="Calibri"/>
                <a:ea typeface="Calibri"/>
                <a:cs typeface="Calibri"/>
                <a:sym typeface="Calibri"/>
              </a:rPr>
              <a:t>edge detection</a:t>
            </a:r>
            <a:endParaRPr sz="2000" dirty="0">
              <a:solidFill>
                <a:schemeClr val="dk1"/>
              </a:solidFill>
              <a:latin typeface="Calibri"/>
              <a:ea typeface="Calibri"/>
              <a:cs typeface="Calibri"/>
              <a:sym typeface="Calibri"/>
            </a:endParaRPr>
          </a:p>
          <a:p>
            <a:pPr marL="342900" marR="0" lvl="0" indent="-342900" algn="l" rtl="0">
              <a:lnSpc>
                <a:spcPct val="100000"/>
              </a:lnSpc>
              <a:spcBef>
                <a:spcPts val="100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sp>
        <p:nvSpPr>
          <p:cNvPr id="212" name="Google Shape;212;p28"/>
          <p:cNvSpPr txBox="1"/>
          <p:nvPr/>
        </p:nvSpPr>
        <p:spPr>
          <a:xfrm>
            <a:off x="6358825" y="5334825"/>
            <a:ext cx="40167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4 Segmentation on Retina vessels</a:t>
            </a:r>
            <a:endParaRPr sz="1800" b="0" i="0" u="none" strike="noStrike" cap="none" dirty="0">
              <a:solidFill>
                <a:srgbClr val="000000"/>
              </a:solidFill>
              <a:latin typeface="Calibri"/>
              <a:ea typeface="Calibri"/>
              <a:cs typeface="Calibri"/>
              <a:sym typeface="Calibri"/>
            </a:endParaRPr>
          </a:p>
        </p:txBody>
      </p:sp>
      <p:pic>
        <p:nvPicPr>
          <p:cNvPr id="213" name="Google Shape;213;p28"/>
          <p:cNvPicPr preferRelativeResize="0"/>
          <p:nvPr/>
        </p:nvPicPr>
        <p:blipFill rotWithShape="1">
          <a:blip r:embed="rId3">
            <a:alphaModFix/>
          </a:blip>
          <a:srcRect t="51073" b="3260"/>
          <a:stretch/>
        </p:blipFill>
        <p:spPr>
          <a:xfrm>
            <a:off x="5385675" y="3399350"/>
            <a:ext cx="5963000" cy="18158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7282"/>
    </mc:Choice>
    <mc:Fallback>
      <p:transition spd="slow" advTm="372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“Loss” of Segmentation </a:t>
            </a:r>
            <a:endParaRPr/>
          </a:p>
        </p:txBody>
      </p:sp>
      <p:sp>
        <p:nvSpPr>
          <p:cNvPr id="219" name="Google Shape;219;p29"/>
          <p:cNvSpPr txBox="1">
            <a:spLocks noGrp="1"/>
          </p:cNvSpPr>
          <p:nvPr>
            <p:ph type="body" idx="1"/>
          </p:nvPr>
        </p:nvSpPr>
        <p:spPr>
          <a:xfrm>
            <a:off x="838200" y="1825625"/>
            <a:ext cx="9883588"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1000"/>
              </a:spcBef>
              <a:spcAft>
                <a:spcPts val="0"/>
              </a:spcAft>
              <a:buSzPts val="2800"/>
              <a:buChar char="•"/>
            </a:pPr>
            <a:r>
              <a:rPr lang="en-US"/>
              <a:t>Computationally expensive</a:t>
            </a:r>
            <a:endParaRPr/>
          </a:p>
          <a:p>
            <a:pPr marL="228600" lvl="0" indent="-228600" algn="l" rtl="0">
              <a:lnSpc>
                <a:spcPct val="100000"/>
              </a:lnSpc>
              <a:spcBef>
                <a:spcPts val="1000"/>
              </a:spcBef>
              <a:spcAft>
                <a:spcPts val="0"/>
              </a:spcAft>
              <a:buSzPts val="2800"/>
              <a:buChar char="•"/>
            </a:pPr>
            <a:r>
              <a:rPr lang="en-US"/>
              <a:t>Failure to detect small vessels -&gt; missing central parts of vessels</a:t>
            </a:r>
            <a:endParaRPr/>
          </a:p>
          <a:p>
            <a:pPr marL="228600" lvl="0" indent="-228600" algn="l" rtl="0">
              <a:lnSpc>
                <a:spcPct val="100000"/>
              </a:lnSpc>
              <a:spcBef>
                <a:spcPts val="1000"/>
              </a:spcBef>
              <a:spcAft>
                <a:spcPts val="0"/>
              </a:spcAft>
              <a:buSzPts val="2800"/>
              <a:buChar char="•"/>
            </a:pPr>
            <a:r>
              <a:rPr lang="en-US"/>
              <a:t>Partial merging of two vessels </a:t>
            </a:r>
            <a:endParaRPr/>
          </a:p>
          <a:p>
            <a:pPr marL="228600" lvl="0" indent="-228600" algn="l" rtl="0">
              <a:lnSpc>
                <a:spcPct val="100000"/>
              </a:lnSpc>
              <a:spcBef>
                <a:spcPts val="1000"/>
              </a:spcBef>
              <a:spcAft>
                <a:spcPts val="0"/>
              </a:spcAft>
              <a:buSzPts val="2800"/>
              <a:buChar char="•"/>
            </a:pPr>
            <a:r>
              <a:rPr lang="en-US"/>
              <a:t>Spurious segmentation at crossover </a:t>
            </a:r>
            <a:endParaRPr/>
          </a:p>
          <a:p>
            <a:pPr marL="0" lvl="0" indent="0" algn="l" rtl="0">
              <a:lnSpc>
                <a:spcPct val="100000"/>
              </a:lnSpc>
              <a:spcBef>
                <a:spcPts val="1000"/>
              </a:spcBef>
              <a:spcAft>
                <a:spcPts val="0"/>
              </a:spcAft>
              <a:buSzPts val="2800"/>
              <a:buNone/>
            </a:pPr>
            <a:r>
              <a:rPr lang="en-US"/>
              <a:t>   points</a:t>
            </a:r>
            <a:endParaRPr/>
          </a:p>
          <a:p>
            <a:pPr marL="228600" lvl="0" indent="-5080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Clr>
                <a:schemeClr val="dk1"/>
              </a:buClr>
              <a:buSzPts val="2800"/>
              <a:buNone/>
            </a:pPr>
            <a:endParaRPr/>
          </a:p>
          <a:p>
            <a:pPr marL="228600" lvl="0" indent="-50800" algn="l" rtl="0">
              <a:lnSpc>
                <a:spcPct val="100000"/>
              </a:lnSpc>
              <a:spcBef>
                <a:spcPts val="1000"/>
              </a:spcBef>
              <a:spcAft>
                <a:spcPts val="0"/>
              </a:spcAft>
              <a:buClr>
                <a:schemeClr val="dk1"/>
              </a:buClr>
              <a:buSzPts val="2800"/>
              <a:buNone/>
            </a:pPr>
            <a:endParaRPr/>
          </a:p>
        </p:txBody>
      </p:sp>
      <p:sp>
        <p:nvSpPr>
          <p:cNvPr id="220" name="Google Shape;22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221" name="Google Shape;221;p29"/>
          <p:cNvPicPr preferRelativeResize="0"/>
          <p:nvPr/>
        </p:nvPicPr>
        <p:blipFill rotWithShape="1">
          <a:blip r:embed="rId3">
            <a:alphaModFix/>
          </a:blip>
          <a:srcRect/>
          <a:stretch/>
        </p:blipFill>
        <p:spPr>
          <a:xfrm>
            <a:off x="6687671" y="3429000"/>
            <a:ext cx="4267200" cy="2493200"/>
          </a:xfrm>
          <a:prstGeom prst="rect">
            <a:avLst/>
          </a:prstGeom>
          <a:noFill/>
          <a:ln>
            <a:noFill/>
          </a:ln>
        </p:spPr>
      </p:pic>
      <p:sp>
        <p:nvSpPr>
          <p:cNvPr id="222" name="Google Shape;222;p29"/>
          <p:cNvSpPr txBox="1"/>
          <p:nvPr/>
        </p:nvSpPr>
        <p:spPr>
          <a:xfrm>
            <a:off x="7818600" y="5898890"/>
            <a:ext cx="2163600"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5</a:t>
            </a:r>
            <a:r>
              <a:rPr lang="en-US" sz="1800" b="0" i="0" u="none" strike="noStrike" cap="none" dirty="0">
                <a:solidFill>
                  <a:srgbClr val="000000"/>
                </a:solidFill>
                <a:latin typeface="Calibri"/>
                <a:ea typeface="Calibri"/>
                <a:cs typeface="Calibri"/>
                <a:sym typeface="Calibri"/>
              </a:rPr>
              <a:t> Retina vessels</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3774"/>
    </mc:Choice>
    <mc:Fallback>
      <p:transition spd="slow" advTm="337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Main Problem: Discontinuity</a:t>
            </a:r>
            <a:endParaRPr/>
          </a:p>
        </p:txBody>
      </p:sp>
      <p:sp>
        <p:nvSpPr>
          <p:cNvPr id="228" name="Google Shape;228;p3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1000"/>
              </a:spcBef>
              <a:spcAft>
                <a:spcPts val="0"/>
              </a:spcAft>
              <a:buClr>
                <a:schemeClr val="dk1"/>
              </a:buClr>
              <a:buSzPts val="2800"/>
              <a:buNone/>
            </a:pPr>
            <a:endParaRPr/>
          </a:p>
        </p:txBody>
      </p:sp>
      <p:sp>
        <p:nvSpPr>
          <p:cNvPr id="229" name="Google Shape;22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30" name="Google Shape;230;p30"/>
          <p:cNvPicPr preferRelativeResize="0"/>
          <p:nvPr/>
        </p:nvPicPr>
        <p:blipFill rotWithShape="1">
          <a:blip r:embed="rId3">
            <a:alphaModFix/>
          </a:blip>
          <a:srcRect l="10360" r="29954" b="10584"/>
          <a:stretch/>
        </p:blipFill>
        <p:spPr>
          <a:xfrm>
            <a:off x="6647613" y="1885355"/>
            <a:ext cx="4018750" cy="3461640"/>
          </a:xfrm>
          <a:prstGeom prst="rect">
            <a:avLst/>
          </a:prstGeom>
          <a:noFill/>
          <a:ln>
            <a:noFill/>
          </a:ln>
        </p:spPr>
      </p:pic>
      <p:pic>
        <p:nvPicPr>
          <p:cNvPr id="231" name="Google Shape;231;p30"/>
          <p:cNvPicPr preferRelativeResize="0"/>
          <p:nvPr/>
        </p:nvPicPr>
        <p:blipFill rotWithShape="1">
          <a:blip r:embed="rId4">
            <a:alphaModFix/>
          </a:blip>
          <a:srcRect l="8485" t="2055" r="58525" b="50685"/>
          <a:stretch/>
        </p:blipFill>
        <p:spPr>
          <a:xfrm>
            <a:off x="1611670" y="2528372"/>
            <a:ext cx="2879834" cy="2175641"/>
          </a:xfrm>
          <a:prstGeom prst="rect">
            <a:avLst/>
          </a:prstGeom>
          <a:noFill/>
          <a:ln>
            <a:noFill/>
          </a:ln>
        </p:spPr>
      </p:pic>
      <p:pic>
        <p:nvPicPr>
          <p:cNvPr id="232" name="Google Shape;232;p30" descr="Arrow: Straight"/>
          <p:cNvPicPr preferRelativeResize="0"/>
          <p:nvPr/>
        </p:nvPicPr>
        <p:blipFill rotWithShape="1">
          <a:blip r:embed="rId5">
            <a:alphaModFix/>
          </a:blip>
          <a:srcRect/>
          <a:stretch/>
        </p:blipFill>
        <p:spPr>
          <a:xfrm rot="10800000">
            <a:off x="5265000" y="3173056"/>
            <a:ext cx="914400" cy="914400"/>
          </a:xfrm>
          <a:prstGeom prst="rect">
            <a:avLst/>
          </a:prstGeom>
          <a:noFill/>
          <a:ln>
            <a:noFill/>
          </a:ln>
        </p:spPr>
      </p:pic>
      <p:sp>
        <p:nvSpPr>
          <p:cNvPr id="233" name="Google Shape;233;p30"/>
          <p:cNvSpPr txBox="1"/>
          <p:nvPr/>
        </p:nvSpPr>
        <p:spPr>
          <a:xfrm>
            <a:off x="4491504" y="5809640"/>
            <a:ext cx="2626128" cy="5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6</a:t>
            </a:r>
            <a:r>
              <a:rPr lang="en-US" sz="1800" b="0" i="0" u="none" strike="noStrike" cap="none" dirty="0">
                <a:solidFill>
                  <a:srgbClr val="000000"/>
                </a:solidFill>
                <a:latin typeface="Calibri"/>
                <a:ea typeface="Calibri"/>
                <a:cs typeface="Calibri"/>
                <a:sym typeface="Calibri"/>
              </a:rPr>
              <a:t> Previous Works</a:t>
            </a:r>
            <a:endParaRPr sz="1800" b="0" i="0" u="none" strike="noStrike" cap="none" dirty="0">
              <a:solidFill>
                <a:srgbClr val="000000"/>
              </a:solidFill>
              <a:latin typeface="Calibri"/>
              <a:ea typeface="Calibri"/>
              <a:cs typeface="Calibri"/>
              <a:sym typeface="Calibri"/>
            </a:endParaRPr>
          </a:p>
        </p:txBody>
      </p:sp>
      <p:sp>
        <p:nvSpPr>
          <p:cNvPr id="234" name="Google Shape;234;p30"/>
          <p:cNvSpPr txBox="1"/>
          <p:nvPr/>
        </p:nvSpPr>
        <p:spPr>
          <a:xfrm>
            <a:off x="1782359" y="4745880"/>
            <a:ext cx="2524800" cy="28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(a) 2D slice obtained from 3D angiography of brain</a:t>
            </a:r>
            <a:endParaRPr sz="1600" b="0" i="0" u="none" strike="noStrike" cap="none">
              <a:solidFill>
                <a:srgbClr val="000000"/>
              </a:solidFill>
              <a:latin typeface="Calibri"/>
              <a:ea typeface="Calibri"/>
              <a:cs typeface="Calibri"/>
              <a:sym typeface="Calibri"/>
            </a:endParaRPr>
          </a:p>
        </p:txBody>
      </p:sp>
      <p:sp>
        <p:nvSpPr>
          <p:cNvPr id="235" name="Google Shape;235;p30"/>
          <p:cNvSpPr txBox="1"/>
          <p:nvPr/>
        </p:nvSpPr>
        <p:spPr>
          <a:xfrm>
            <a:off x="7067048" y="5346995"/>
            <a:ext cx="3179880" cy="40153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(b) model constructed by 3D Slicer</a:t>
            </a:r>
            <a:endParaRPr sz="16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36511"/>
    </mc:Choice>
    <mc:Fallback>
      <p:transition spd="slow" advTm="365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Hypothetical Modeling of Vascular Network</a:t>
            </a:r>
            <a:endParaRPr/>
          </a:p>
        </p:txBody>
      </p:sp>
      <p:graphicFrame>
        <p:nvGraphicFramePr>
          <p:cNvPr id="241" name="Google Shape;241;p31"/>
          <p:cNvGraphicFramePr/>
          <p:nvPr>
            <p:extLst>
              <p:ext uri="{D42A27DB-BD31-4B8C-83A1-F6EECF244321}">
                <p14:modId xmlns:p14="http://schemas.microsoft.com/office/powerpoint/2010/main" val="610897174"/>
              </p:ext>
            </p:extLst>
          </p:nvPr>
        </p:nvGraphicFramePr>
        <p:xfrm>
          <a:off x="838200" y="1690825"/>
          <a:ext cx="10304825" cy="4027545"/>
        </p:xfrm>
        <a:graphic>
          <a:graphicData uri="http://schemas.openxmlformats.org/drawingml/2006/table">
            <a:tbl>
              <a:tblPr firstRow="1" bandRow="1">
                <a:noFill/>
                <a:tableStyleId>{1052F646-1FD5-4096-8A15-FCFEC4D336EA}</a:tableStyleId>
              </a:tblPr>
              <a:tblGrid>
                <a:gridCol w="2418150">
                  <a:extLst>
                    <a:ext uri="{9D8B030D-6E8A-4147-A177-3AD203B41FA5}">
                      <a16:colId xmlns:a16="http://schemas.microsoft.com/office/drawing/2014/main" val="20000"/>
                    </a:ext>
                  </a:extLst>
                </a:gridCol>
                <a:gridCol w="2418150">
                  <a:extLst>
                    <a:ext uri="{9D8B030D-6E8A-4147-A177-3AD203B41FA5}">
                      <a16:colId xmlns:a16="http://schemas.microsoft.com/office/drawing/2014/main" val="20001"/>
                    </a:ext>
                  </a:extLst>
                </a:gridCol>
                <a:gridCol w="2854850">
                  <a:extLst>
                    <a:ext uri="{9D8B030D-6E8A-4147-A177-3AD203B41FA5}">
                      <a16:colId xmlns:a16="http://schemas.microsoft.com/office/drawing/2014/main" val="20002"/>
                    </a:ext>
                  </a:extLst>
                </a:gridCol>
                <a:gridCol w="2613675">
                  <a:extLst>
                    <a:ext uri="{9D8B030D-6E8A-4147-A177-3AD203B41FA5}">
                      <a16:colId xmlns:a16="http://schemas.microsoft.com/office/drawing/2014/main" val="20003"/>
                    </a:ext>
                  </a:extLst>
                </a:gridCol>
              </a:tblGrid>
              <a:tr h="34652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Calibri"/>
                          <a:ea typeface="Calibri"/>
                          <a:cs typeface="Calibri"/>
                          <a:sym typeface="Calibri"/>
                        </a:rPr>
                        <a:t>TABLE 1 </a:t>
                      </a:r>
                      <a:endParaRPr sz="1800" u="none" strike="noStrike" cap="none">
                        <a:latin typeface="Calibri"/>
                        <a:ea typeface="Calibri"/>
                        <a:cs typeface="Calibri"/>
                        <a:sym typeface="Calibri"/>
                      </a:endParaRPr>
                    </a:p>
                  </a:txBody>
                  <a:tcPr marL="91450" marR="91450" marT="45725" marB="45725" anchor="ctr">
                    <a:solidFill>
                      <a:srgbClr val="434343"/>
                    </a:solidFill>
                  </a:tcP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latin typeface="Calibri"/>
                          <a:ea typeface="Calibri"/>
                          <a:cs typeface="Calibri"/>
                          <a:sym typeface="Calibri"/>
                        </a:rPr>
                        <a:t>Comparison of Hypothetical Models</a:t>
                      </a:r>
                      <a:endParaRPr sz="2800" b="1" u="none" strike="noStrike" cap="none">
                        <a:solidFill>
                          <a:schemeClr val="lt1"/>
                        </a:solidFill>
                        <a:latin typeface="Calibri"/>
                        <a:ea typeface="Calibri"/>
                        <a:cs typeface="Calibri"/>
                        <a:sym typeface="Calibri"/>
                      </a:endParaRPr>
                    </a:p>
                  </a:txBody>
                  <a:tcPr marL="91450" marR="91450" marT="45725" marB="45725" anchor="ctr">
                    <a:solidFill>
                      <a:srgbClr val="43434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450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Methods</a:t>
                      </a:r>
                      <a:endParaRPr sz="2000" u="none" strike="noStrike" cap="none">
                        <a:latin typeface="Calibri"/>
                        <a:ea typeface="Calibri"/>
                        <a:cs typeface="Calibri"/>
                        <a:sym typeface="Calibri"/>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Key Features</a:t>
                      </a:r>
                      <a:endParaRPr sz="2000" u="none" strike="noStrike" cap="none">
                        <a:latin typeface="Calibri"/>
                        <a:ea typeface="Calibri"/>
                        <a:cs typeface="Calibri"/>
                        <a:sym typeface="Calibri"/>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Strengths</a:t>
                      </a:r>
                      <a:endParaRPr sz="2000" b="0" i="0" u="none" strike="noStrike" cap="none">
                        <a:solidFill>
                          <a:schemeClr val="dk1"/>
                        </a:solidFill>
                        <a:latin typeface="Calibri"/>
                        <a:ea typeface="Calibri"/>
                        <a:cs typeface="Calibri"/>
                        <a:sym typeface="Calibri"/>
                      </a:endParaRPr>
                    </a:p>
                  </a:txBody>
                  <a:tcPr marL="91450" marR="91450" marT="45725" marB="45725">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Weaknesses</a:t>
                      </a:r>
                      <a:endParaRPr sz="2000" b="0" i="0" u="none" strike="noStrike" cap="none">
                        <a:solidFill>
                          <a:schemeClr val="dk1"/>
                        </a:solidFill>
                        <a:latin typeface="Calibri"/>
                        <a:ea typeface="Calibri"/>
                        <a:cs typeface="Calibri"/>
                        <a:sym typeface="Calibri"/>
                      </a:endParaRPr>
                    </a:p>
                  </a:txBody>
                  <a:tcPr marL="91450" marR="91450" marT="45725" marB="45725">
                    <a:solidFill>
                      <a:schemeClr val="accent1"/>
                    </a:solidFill>
                  </a:tcPr>
                </a:tc>
                <a:extLst>
                  <a:ext uri="{0D108BD9-81ED-4DB2-BD59-A6C34878D82A}">
                    <a16:rowId xmlns:a16="http://schemas.microsoft.com/office/drawing/2014/main" val="10001"/>
                  </a:ext>
                </a:extLst>
              </a:tr>
              <a:tr h="7532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Constructive Optimization</a:t>
                      </a:r>
                      <a:endParaRPr sz="2000" b="1" u="none" strike="noStrike" cap="none"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Introducing optimal branches</a:t>
                      </a:r>
                      <a:endParaRPr sz="2000" b="1" i="0" u="none" strike="noStrike" cap="none" dirty="0">
                        <a:solidFill>
                          <a:schemeClr val="dk1"/>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Widely used, updating</a:t>
                      </a:r>
                      <a:endParaRPr sz="2000" b="1" u="none" strike="noStrike" cap="none"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non-convex case</a:t>
                      </a:r>
                      <a:endParaRPr sz="2000" b="1" u="none" strike="noStrike" cap="none"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952925">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Compartment Model</a:t>
                      </a:r>
                      <a:endParaRPr sz="2000" b="0" u="none" strike="noStrike" cap="none">
                        <a:solidFill>
                          <a:schemeClr val="bg1">
                            <a:lumMod val="50000"/>
                          </a:schemeClr>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lumped into compartment</a:t>
                      </a:r>
                      <a:endParaRPr sz="1400" b="0" u="none" strike="noStrike" cap="none">
                        <a:solidFill>
                          <a:schemeClr val="bg1">
                            <a:lumMod val="50000"/>
                          </a:schemeClr>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Avoid the problem of non-convex case</a:t>
                      </a:r>
                      <a:endParaRPr sz="2000" b="0" u="none" strike="noStrike" cap="none">
                        <a:solidFill>
                          <a:schemeClr val="bg1">
                            <a:lumMod val="50000"/>
                          </a:schemeClr>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bg1">
                              <a:lumMod val="50000"/>
                            </a:schemeClr>
                          </a:solidFill>
                          <a:latin typeface="Calibri"/>
                          <a:ea typeface="Calibri"/>
                          <a:cs typeface="Calibri"/>
                          <a:sym typeface="Calibri"/>
                        </a:rPr>
                        <a:t>factors taken into consideration are limited</a:t>
                      </a:r>
                      <a:endParaRPr sz="2000" b="0" u="none" strike="noStrike" cap="none" dirty="0">
                        <a:solidFill>
                          <a:schemeClr val="bg1">
                            <a:lumMod val="50000"/>
                          </a:schemeClr>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753225">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Fractal Model</a:t>
                      </a:r>
                      <a:endParaRPr sz="2000" b="0" u="none" strike="noStrike" cap="none">
                        <a:solidFill>
                          <a:schemeClr val="bg1">
                            <a:lumMod val="50000"/>
                          </a:schemeClr>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self similar models</a:t>
                      </a:r>
                      <a:endParaRPr sz="1400" b="0" u="none" strike="noStrike" cap="none">
                        <a:solidFill>
                          <a:schemeClr val="bg1">
                            <a:lumMod val="50000"/>
                          </a:schemeClr>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bg1">
                              <a:lumMod val="50000"/>
                            </a:schemeClr>
                          </a:solidFill>
                          <a:latin typeface="Calibri"/>
                          <a:ea typeface="Calibri"/>
                          <a:cs typeface="Calibri"/>
                          <a:sym typeface="Calibri"/>
                        </a:rPr>
                        <a:t>Avoid optimization</a:t>
                      </a:r>
                      <a:endParaRPr sz="2000" b="0" u="none" strike="noStrike" cap="none">
                        <a:solidFill>
                          <a:schemeClr val="bg1">
                            <a:lumMod val="50000"/>
                          </a:schemeClr>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bg1">
                              <a:lumMod val="50000"/>
                            </a:schemeClr>
                          </a:solidFill>
                          <a:latin typeface="Calibri"/>
                          <a:ea typeface="Calibri"/>
                          <a:cs typeface="Calibri"/>
                          <a:sym typeface="Calibri"/>
                        </a:rPr>
                        <a:t>not appropriate for general models</a:t>
                      </a:r>
                      <a:endParaRPr sz="2000" b="0" u="none" strike="noStrike" cap="none" dirty="0">
                        <a:solidFill>
                          <a:schemeClr val="bg1">
                            <a:lumMod val="50000"/>
                          </a:schemeClr>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r h="7532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Angiogenesis-Based Construction</a:t>
                      </a:r>
                      <a:endParaRPr sz="2000" b="1" u="none" strike="noStrike" cap="none"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actual process</a:t>
                      </a:r>
                      <a:endParaRPr sz="2000" b="1" i="0" u="none" strike="noStrike" cap="none" dirty="0">
                        <a:solidFill>
                          <a:schemeClr val="dk1"/>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dirty="0">
                          <a:latin typeface="Calibri"/>
                          <a:ea typeface="Calibri"/>
                          <a:cs typeface="Calibri"/>
                          <a:sym typeface="Calibri"/>
                        </a:rPr>
                        <a:t>Combine with geometric parameters</a:t>
                      </a:r>
                      <a:endParaRPr sz="2000" b="1" u="none" strike="noStrike" cap="none"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involve additional </a:t>
                      </a:r>
                      <a:r>
                        <a:rPr lang="en-US" sz="2000" b="1" u="none" strike="noStrike" cap="none" dirty="0">
                          <a:latin typeface="Calibri"/>
                          <a:ea typeface="Calibri"/>
                          <a:cs typeface="Calibri"/>
                          <a:sym typeface="Calibri"/>
                        </a:rPr>
                        <a:t>assumptions</a:t>
                      </a:r>
                      <a:endParaRPr sz="2000" b="1" u="none" strike="noStrike" cap="none"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52317"/>
    </mc:Choice>
    <mc:Fallback>
      <p:transition spd="slow" advTm="5231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Constructive Optimization Model</a:t>
            </a:r>
            <a:endParaRPr/>
          </a:p>
        </p:txBody>
      </p:sp>
      <p:sp>
        <p:nvSpPr>
          <p:cNvPr id="247" name="Google Shape;247;p3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SzPts val="2800"/>
              <a:buChar char="•"/>
            </a:pPr>
            <a:r>
              <a:rPr lang="en-US" dirty="0"/>
              <a:t>Constrained Constructive Optimization Models (CCO)</a:t>
            </a:r>
            <a:endParaRPr dirty="0"/>
          </a:p>
          <a:p>
            <a:pPr marL="228600" marR="0" lvl="0" indent="-228600" algn="l" rtl="0">
              <a:lnSpc>
                <a:spcPct val="100000"/>
              </a:lnSpc>
              <a:spcBef>
                <a:spcPts val="0"/>
              </a:spcBef>
              <a:spcAft>
                <a:spcPts val="0"/>
              </a:spcAft>
              <a:buSzPts val="2800"/>
              <a:buChar char="•"/>
            </a:pPr>
            <a:r>
              <a:rPr lang="en-US" dirty="0"/>
              <a:t>Global Constructive Optimization (GCO)</a:t>
            </a:r>
            <a:endParaRPr dirty="0"/>
          </a:p>
          <a:p>
            <a:pPr marL="0" marR="0" lvl="0" indent="0" algn="l" rtl="0">
              <a:lnSpc>
                <a:spcPct val="100000"/>
              </a:lnSpc>
              <a:spcBef>
                <a:spcPts val="0"/>
              </a:spcBef>
              <a:spcAft>
                <a:spcPts val="0"/>
              </a:spcAft>
              <a:buSzPts val="2800"/>
              <a:buNone/>
            </a:pPr>
            <a:endParaRPr dirty="0"/>
          </a:p>
          <a:p>
            <a:pPr marL="228600" marR="0" lvl="0" indent="-228600" algn="l" rtl="0">
              <a:lnSpc>
                <a:spcPct val="100000"/>
              </a:lnSpc>
              <a:spcBef>
                <a:spcPts val="0"/>
              </a:spcBef>
              <a:spcAft>
                <a:spcPts val="0"/>
              </a:spcAft>
              <a:buSzPts val="2800"/>
              <a:buChar char="•"/>
            </a:pPr>
            <a:r>
              <a:rPr lang="en-US" b="1" dirty="0"/>
              <a:t>Main difference: </a:t>
            </a:r>
            <a:endParaRPr b="1" dirty="0"/>
          </a:p>
          <a:p>
            <a:pPr marL="685800" lvl="1" indent="-228600" algn="l" rtl="0">
              <a:lnSpc>
                <a:spcPct val="100000"/>
              </a:lnSpc>
              <a:spcBef>
                <a:spcPts val="0"/>
              </a:spcBef>
              <a:spcAft>
                <a:spcPts val="0"/>
              </a:spcAft>
              <a:buSzPts val="2800"/>
              <a:buChar char="•"/>
            </a:pPr>
            <a:r>
              <a:rPr lang="en-US" dirty="0"/>
              <a:t>CCO finds an optimal tree by adding one branch one at a time</a:t>
            </a:r>
            <a:endParaRPr dirty="0"/>
          </a:p>
          <a:p>
            <a:pPr marL="685800" lvl="1" indent="-228600" algn="l" rtl="0">
              <a:lnSpc>
                <a:spcPct val="100000"/>
              </a:lnSpc>
              <a:spcBef>
                <a:spcPts val="0"/>
              </a:spcBef>
              <a:spcAft>
                <a:spcPts val="0"/>
              </a:spcAft>
              <a:buSzPts val="2800"/>
              <a:buChar char="•"/>
            </a:pPr>
            <a:r>
              <a:rPr lang="en-US" dirty="0"/>
              <a:t>GCO finds optimal tree for all leaf nodes at the same time</a:t>
            </a:r>
          </a:p>
          <a:p>
            <a:pPr marL="228600" indent="-228600">
              <a:lnSpc>
                <a:spcPct val="100000"/>
              </a:lnSpc>
              <a:spcBef>
                <a:spcPts val="0"/>
              </a:spcBef>
              <a:buSzPts val="2800"/>
            </a:pPr>
            <a:r>
              <a:rPr lang="en-US" b="1" dirty="0"/>
              <a:t>Key concepts: </a:t>
            </a:r>
            <a:r>
              <a:rPr lang="en-US" dirty="0"/>
              <a:t>position / perfusion volume / cost function</a:t>
            </a:r>
            <a:endParaRPr dirty="0"/>
          </a:p>
          <a:p>
            <a:pPr marL="0" marR="0" lvl="0" indent="0" algn="l" rtl="0">
              <a:lnSpc>
                <a:spcPct val="100000"/>
              </a:lnSpc>
              <a:spcBef>
                <a:spcPts val="0"/>
              </a:spcBef>
              <a:spcAft>
                <a:spcPts val="0"/>
              </a:spcAft>
              <a:buSzPts val="1800"/>
              <a:buNone/>
            </a:pPr>
            <a:endParaRPr dirty="0"/>
          </a:p>
        </p:txBody>
      </p:sp>
      <p:sp>
        <p:nvSpPr>
          <p:cNvPr id="248" name="Google Shape;24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51019"/>
    </mc:Choice>
    <mc:Fallback>
      <p:transition spd="slow" advTm="510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838200" y="365125"/>
            <a:ext cx="10515600" cy="999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Motivation for GCO</a:t>
            </a:r>
            <a:endParaRPr/>
          </a:p>
        </p:txBody>
      </p:sp>
      <p:sp>
        <p:nvSpPr>
          <p:cNvPr id="254" name="Google Shape;254;p33"/>
          <p:cNvSpPr txBox="1">
            <a:spLocks noGrp="1"/>
          </p:cNvSpPr>
          <p:nvPr>
            <p:ph type="body" idx="1"/>
          </p:nvPr>
        </p:nvSpPr>
        <p:spPr>
          <a:xfrm>
            <a:off x="838200" y="1364125"/>
            <a:ext cx="10515600" cy="481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400" dirty="0"/>
              <a:t>Constrained constructive optimization (CCO) =&gt; [W. Schreiner, 1992].</a:t>
            </a:r>
            <a:endParaRPr sz="2400" dirty="0"/>
          </a:p>
          <a:p>
            <a:pPr marL="0" lvl="0" indent="0" algn="l" rtl="0">
              <a:lnSpc>
                <a:spcPct val="90000"/>
              </a:lnSpc>
              <a:spcBef>
                <a:spcPts val="1000"/>
              </a:spcBef>
              <a:spcAft>
                <a:spcPts val="0"/>
              </a:spcAft>
              <a:buNone/>
            </a:pPr>
            <a:r>
              <a:rPr lang="en-US" sz="2400" b="1" dirty="0"/>
              <a:t>Drawbacks:</a:t>
            </a:r>
            <a:endParaRPr dirty="0"/>
          </a:p>
          <a:p>
            <a:pPr marL="457200" lvl="0" indent="-342900" algn="l" rtl="0">
              <a:lnSpc>
                <a:spcPct val="90000"/>
              </a:lnSpc>
              <a:spcBef>
                <a:spcPts val="500"/>
              </a:spcBef>
              <a:spcAft>
                <a:spcPts val="0"/>
              </a:spcAft>
              <a:buSzPts val="1800"/>
              <a:buChar char="●"/>
            </a:pPr>
            <a:r>
              <a:rPr lang="en-US" sz="2000" dirty="0"/>
              <a:t>Different networks are generated despite</a:t>
            </a:r>
            <a:r>
              <a:rPr lang="en-US" dirty="0"/>
              <a:t> </a:t>
            </a:r>
            <a:r>
              <a:rPr lang="en-US" sz="2000" dirty="0"/>
              <a:t>identical boundary conditions </a:t>
            </a:r>
            <a:endParaRPr dirty="0"/>
          </a:p>
          <a:p>
            <a:pPr marL="457200" lvl="0" indent="-355600" algn="l" rtl="0">
              <a:lnSpc>
                <a:spcPct val="90000"/>
              </a:lnSpc>
              <a:spcBef>
                <a:spcPts val="0"/>
              </a:spcBef>
              <a:spcAft>
                <a:spcPts val="0"/>
              </a:spcAft>
              <a:buSzPts val="2000"/>
              <a:buChar char="●"/>
            </a:pPr>
            <a:r>
              <a:rPr lang="en-US" sz="2000" dirty="0"/>
              <a:t>Not suitable for patient specific networks</a:t>
            </a:r>
            <a:endParaRPr sz="2000" dirty="0"/>
          </a:p>
          <a:p>
            <a:pPr marL="0" lvl="0" indent="0" algn="l" rtl="0">
              <a:lnSpc>
                <a:spcPct val="90000"/>
              </a:lnSpc>
              <a:spcBef>
                <a:spcPts val="500"/>
              </a:spcBef>
              <a:spcAft>
                <a:spcPts val="0"/>
              </a:spcAft>
              <a:buNone/>
            </a:pPr>
            <a:endParaRPr sz="2000" dirty="0"/>
          </a:p>
          <a:p>
            <a:pPr marL="0" lvl="0" indent="0" algn="l" rtl="0">
              <a:lnSpc>
                <a:spcPct val="90000"/>
              </a:lnSpc>
              <a:spcBef>
                <a:spcPts val="500"/>
              </a:spcBef>
              <a:spcAft>
                <a:spcPts val="0"/>
              </a:spcAft>
              <a:buNone/>
            </a:pPr>
            <a:endParaRPr sz="2400" dirty="0"/>
          </a:p>
          <a:p>
            <a:pPr marL="0" lvl="0" indent="0" algn="l" rtl="0">
              <a:lnSpc>
                <a:spcPct val="90000"/>
              </a:lnSpc>
              <a:spcBef>
                <a:spcPts val="500"/>
              </a:spcBef>
              <a:spcAft>
                <a:spcPts val="0"/>
              </a:spcAft>
              <a:buNone/>
            </a:pPr>
            <a:r>
              <a:rPr lang="en-US" sz="2400" b="1" dirty="0"/>
              <a:t>Advantages of GCO:</a:t>
            </a:r>
            <a:endParaRPr sz="2400" b="1" dirty="0"/>
          </a:p>
          <a:p>
            <a:pPr marL="457200" lvl="0" indent="-355600" algn="l" rtl="0">
              <a:spcBef>
                <a:spcPts val="1000"/>
              </a:spcBef>
              <a:spcAft>
                <a:spcPts val="0"/>
              </a:spcAft>
              <a:buSzPts val="2000"/>
              <a:buChar char="●"/>
            </a:pPr>
            <a:r>
              <a:rPr lang="en-US" sz="2000" dirty="0"/>
              <a:t>It is fully deterministic for a given set of boundary </a:t>
            </a:r>
            <a:endParaRPr sz="2000" dirty="0"/>
          </a:p>
          <a:p>
            <a:pPr marL="457200" lvl="0" indent="0" algn="l" rtl="0">
              <a:spcBef>
                <a:spcPts val="1000"/>
              </a:spcBef>
              <a:spcAft>
                <a:spcPts val="0"/>
              </a:spcAft>
              <a:buNone/>
            </a:pPr>
            <a:r>
              <a:rPr lang="en-US" sz="2000" dirty="0"/>
              <a:t>conditions</a:t>
            </a:r>
            <a:endParaRPr sz="2000" dirty="0"/>
          </a:p>
          <a:p>
            <a:pPr marL="457200" lvl="0" indent="-355600" algn="l" rtl="0">
              <a:spcBef>
                <a:spcPts val="0"/>
              </a:spcBef>
              <a:spcAft>
                <a:spcPts val="0"/>
              </a:spcAft>
              <a:buSzPts val="2000"/>
              <a:buChar char="●"/>
            </a:pPr>
            <a:r>
              <a:rPr lang="en-US" sz="2000" dirty="0"/>
              <a:t>It allows for topological changes during optimization</a:t>
            </a:r>
            <a:endParaRPr sz="2000" dirty="0"/>
          </a:p>
          <a:p>
            <a:pPr marL="457200" lvl="0" indent="-355600" algn="l" rtl="0">
              <a:spcBef>
                <a:spcPts val="0"/>
              </a:spcBef>
              <a:spcAft>
                <a:spcPts val="0"/>
              </a:spcAft>
              <a:buSzPts val="2000"/>
              <a:buChar char="●"/>
            </a:pPr>
            <a:r>
              <a:rPr lang="en-US" sz="2000" dirty="0"/>
              <a:t>It integrates global multi-scale optimization strategies</a:t>
            </a:r>
            <a:endParaRPr sz="2000" dirty="0"/>
          </a:p>
          <a:p>
            <a:pPr marL="0" lvl="0" indent="0" algn="l" rtl="0">
              <a:spcBef>
                <a:spcPts val="0"/>
              </a:spcBef>
              <a:spcAft>
                <a:spcPts val="0"/>
              </a:spcAft>
              <a:buNone/>
            </a:pPr>
            <a:endParaRPr sz="2000" dirty="0"/>
          </a:p>
          <a:p>
            <a:pPr marL="0" lvl="0" indent="0" algn="l" rtl="0">
              <a:lnSpc>
                <a:spcPct val="90000"/>
              </a:lnSpc>
              <a:spcBef>
                <a:spcPts val="0"/>
              </a:spcBef>
              <a:spcAft>
                <a:spcPts val="0"/>
              </a:spcAft>
              <a:buSzPts val="1800"/>
              <a:buNone/>
            </a:pPr>
            <a:endParaRPr dirty="0"/>
          </a:p>
        </p:txBody>
      </p:sp>
      <p:sp>
        <p:nvSpPr>
          <p:cNvPr id="255" name="Google Shape;25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256" name="Google Shape;256;p33"/>
          <p:cNvPicPr preferRelativeResize="0"/>
          <p:nvPr/>
        </p:nvPicPr>
        <p:blipFill rotWithShape="1">
          <a:blip r:embed="rId3">
            <a:alphaModFix/>
          </a:blip>
          <a:srcRect/>
          <a:stretch/>
        </p:blipFill>
        <p:spPr>
          <a:xfrm>
            <a:off x="7239000" y="3477888"/>
            <a:ext cx="4114801" cy="1995678"/>
          </a:xfrm>
          <a:prstGeom prst="rect">
            <a:avLst/>
          </a:prstGeom>
          <a:noFill/>
          <a:ln>
            <a:noFill/>
          </a:ln>
        </p:spPr>
      </p:pic>
      <p:sp>
        <p:nvSpPr>
          <p:cNvPr id="257" name="Google Shape;257;p33"/>
          <p:cNvSpPr txBox="1"/>
          <p:nvPr/>
        </p:nvSpPr>
        <p:spPr>
          <a:xfrm>
            <a:off x="7927660" y="5519689"/>
            <a:ext cx="2990700" cy="45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Fig. </a:t>
            </a:r>
            <a:r>
              <a:rPr lang="en-US" sz="1800" dirty="0">
                <a:latin typeface="Calibri"/>
                <a:ea typeface="Calibri"/>
                <a:cs typeface="Calibri"/>
                <a:sym typeface="Calibri"/>
              </a:rPr>
              <a:t>7</a:t>
            </a:r>
            <a:r>
              <a:rPr lang="en-US" sz="1800" b="0" i="0" u="none" strike="noStrike" cap="none" dirty="0">
                <a:solidFill>
                  <a:srgbClr val="000000"/>
                </a:solidFill>
                <a:latin typeface="Calibri"/>
                <a:ea typeface="Calibri"/>
                <a:cs typeface="Calibri"/>
                <a:sym typeface="Calibri"/>
              </a:rPr>
              <a:t> Effect of randomness</a:t>
            </a:r>
            <a:endParaRPr sz="18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60972"/>
    </mc:Choice>
    <mc:Fallback>
      <p:transition spd="slow" advTm="60972"/>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2422</Words>
  <Application>Microsoft Macintosh PowerPoint</Application>
  <PresentationFormat>Widescreen</PresentationFormat>
  <Paragraphs>225</Paragraphs>
  <Slides>29</Slides>
  <Notes>28</Notes>
  <HiddenSlides>3</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Times New Roman</vt:lpstr>
      <vt:lpstr>Office Theme</vt:lpstr>
      <vt:lpstr>Office 主题​​</vt:lpstr>
      <vt:lpstr>Mathematical Reconstruction of Patient-Specific Vascular Network Based on Clinical Images and Global Optimization</vt:lpstr>
      <vt:lpstr>Motivation</vt:lpstr>
      <vt:lpstr>Patient-specific Vascular Network</vt:lpstr>
      <vt:lpstr>Traditional 3D Vessel Reconstruction</vt:lpstr>
      <vt:lpstr>“Loss” of Segmentation </vt:lpstr>
      <vt:lpstr>Main Problem: Discontinuity</vt:lpstr>
      <vt:lpstr>Hypothetical Modeling of Vascular Network</vt:lpstr>
      <vt:lpstr>Constructive Optimization Model</vt:lpstr>
      <vt:lpstr>Motivation for GCO</vt:lpstr>
      <vt:lpstr>The Algorithm</vt:lpstr>
      <vt:lpstr>The Algorithm</vt:lpstr>
      <vt:lpstr>The Algorithm</vt:lpstr>
      <vt:lpstr>The Algorithm</vt:lpstr>
      <vt:lpstr>Cost function for Relaxation</vt:lpstr>
      <vt:lpstr>Our Framework</vt:lpstr>
      <vt:lpstr>Cost Function: Material Cost</vt:lpstr>
      <vt:lpstr>Material Cost: Solution</vt:lpstr>
      <vt:lpstr>Power Cost: Blood Circulation</vt:lpstr>
      <vt:lpstr>Power Cost: Constraints</vt:lpstr>
      <vt:lpstr>Biological Constraints: Shear Stress</vt:lpstr>
      <vt:lpstr>Local Optimization for Relaxation</vt:lpstr>
      <vt:lpstr>Implementation: Preprocessing</vt:lpstr>
      <vt:lpstr>Implementation: Voxelize</vt:lpstr>
      <vt:lpstr>Implementation: Optimization Algorithm</vt:lpstr>
      <vt:lpstr>PowerPoint Presentation</vt:lpstr>
      <vt:lpstr>Future Thoughts</vt:lpstr>
      <vt:lpstr>List of Tables and Figures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Reconstruction of Patient-Specific Vascular Network Based on Clinical Images and Global Optimization</dc:title>
  <cp:lastModifiedBy>Junhong Shen</cp:lastModifiedBy>
  <cp:revision>5</cp:revision>
  <dcterms:modified xsi:type="dcterms:W3CDTF">2019-07-31T20:36:53Z</dcterms:modified>
</cp:coreProperties>
</file>